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7" r:id="rId3"/>
    <p:sldId id="258" r:id="rId4"/>
    <p:sldId id="260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peconi" initials="fp" lastIdx="2" clrIdx="0">
    <p:extLst>
      <p:ext uri="{19B8F6BF-5375-455C-9EA6-DF929625EA0E}">
        <p15:presenceInfo xmlns:p15="http://schemas.microsoft.com/office/powerpoint/2012/main" userId="e064585786453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5374D"/>
    <a:srgbClr val="FFFFFF"/>
    <a:srgbClr val="F93E39"/>
    <a:srgbClr val="F4AE30"/>
    <a:srgbClr val="9ED3D7"/>
    <a:srgbClr val="8AC6CD"/>
    <a:srgbClr val="FFFFD5"/>
    <a:srgbClr val="FFFF3B"/>
    <a:srgbClr val="8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0" autoAdjust="0"/>
    <p:restoredTop sz="88014" autoAdjust="0"/>
  </p:normalViewPr>
  <p:slideViewPr>
    <p:cSldViewPr>
      <p:cViewPr varScale="1">
        <p:scale>
          <a:sx n="114" d="100"/>
          <a:sy n="114" d="100"/>
        </p:scale>
        <p:origin x="1038" y="10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5A0B675-AE2F-4F38-9DF7-32BBA3727D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94B3B6-F8C2-4054-98BB-371C91E95C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EB25EE-49FA-477B-B989-3597C13F4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4036249-DA36-4F71-9BDA-961C73D82D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DAF4E8-1979-4BCB-9FA0-DF4C44BDC317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31767C-9B96-40E1-8577-A41805A5B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805717-6A3F-4B56-8FBC-27C08FD2B7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D87ABA6-D50C-4C0F-9130-A9353497D6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00CBACE-067B-4D81-B90E-71DE7E75BE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3D283C-D6A1-4437-AD8A-261793DBD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C70EC5-7B2F-4207-9E17-5BAE6EE2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86716BA-F8B0-46FE-868B-08C89F13D35E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43ACC4-5316-414C-AE22-DD63B6750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46872-B65B-461B-BB71-128F6309ACC1}" type="slidenum">
              <a:rPr lang="it-IT" altLang="en-US"/>
              <a:pPr/>
              <a:t>2</a:t>
            </a:fld>
            <a:endParaRPr lang="it-IT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B083CC7-1DF0-4C2A-8A41-D6696E8D4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9B704FA-FFB2-4F4A-BAAD-F5B5A0EE1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en-US" dirty="0"/>
              <a:t>the brittleness problem was actually known since the early 2000’s, however, with </a:t>
            </a:r>
            <a:r>
              <a:rPr lang="en-US" altLang="en-US" dirty="0" err="1"/>
              <a:t>Szegedy</a:t>
            </a:r>
            <a:r>
              <a:rPr lang="en-US" altLang="en-US" dirty="0"/>
              <a:t> et al. we have the first characterization on how to find such worse case adversarial examples </a:t>
            </a:r>
          </a:p>
          <a:p>
            <a:pPr marL="0" indent="0">
              <a:buNone/>
            </a:pPr>
            <a:r>
              <a:rPr lang="en-US" altLang="en-US" dirty="0"/>
              <a:t>      perturbation is basically imperceptible to the human-eye or at least ‘apparently’ not semantically significant. A human would of course still classify the perturbed image as a dog, whereas a performant classifier is convinced the image is depicting a cat.</a:t>
            </a:r>
          </a:p>
          <a:p>
            <a:pPr marL="228600" indent="-228600">
              <a:buAutoNum type="arabicParenR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3) Where the perturbation delta need to stay within the set of allowed perturbation i.e. small perturbation, l is the loss function, </a:t>
            </a:r>
            <a:r>
              <a:rPr lang="en-US" altLang="en-US" dirty="0" err="1"/>
              <a:t>f_theta</a:t>
            </a:r>
            <a:r>
              <a:rPr lang="en-US" altLang="en-US" dirty="0"/>
              <a:t> the classifier and </a:t>
            </a:r>
            <a:r>
              <a:rPr lang="en-US" altLang="en-US" dirty="0" err="1"/>
              <a:t>x,y</a:t>
            </a:r>
            <a:r>
              <a:rPr lang="en-US" altLang="en-US" dirty="0"/>
              <a:t> respectively the sample and its true class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thesis focuses on this problem in particular we developed an attempt to try to make these models more robust against adversarial examples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054E25-5297-4EE3-903D-A9DA8AE56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05417-C40F-450B-85B2-0DC6097C611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EC3DD5F-DCFC-447B-BAD2-C0AD9846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948574C-45E6-4D4C-AE79-CEF41522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C057D0-1E56-4393-895B-68102366A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7678-54D0-4D28-8C24-700968230823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8DC5699-8EED-4ABB-8F5B-F568C1B2C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A5A87F-98DB-460E-917B-9A4120E7B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9DEAAAF-8555-45FB-BFE1-CBD9A541F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48E5C-3812-4D9E-9DCE-0FC7BEA8001D}" type="slidenum">
              <a:rPr lang="it-IT" altLang="en-US"/>
              <a:pPr/>
              <a:t>5</a:t>
            </a:fld>
            <a:endParaRPr lang="it-IT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7E9B5A-B716-4B07-93D3-2775D2D6D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209E8D8-F0D4-40EE-BAFC-D41A866A9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14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64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49AB7C-0791-40AB-AFA0-D1B7FEC9E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0D8C1C-1A7E-4052-BC59-E42517016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72BC2F-83A4-4317-A6B6-5043DEC0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3F644A-C908-4E72-A0D9-2A7027A94904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FCFCE5-5987-44D2-941E-DF98C122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3A8179-8A23-447F-9CE8-9BB25986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40E29F1-C288-43F9-87F8-22899A4300F0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42984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D5699-40F1-4EF6-9D8A-9451D2B1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D54857-A185-439F-99E3-6DB6FA461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619EB2-DAD0-4962-8423-6662E916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01D2CD-264E-419E-BD2F-2BB7D8AE1B9F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EE12A7-1A20-4682-9BC7-2FFE1B5B8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EE66DC-9BE2-4A43-B4A8-3E9A03A5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2901695E-5018-452A-99AC-2EE49B271AEC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6095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04A5CF1-83B4-45AF-8279-A7355A97C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F1B85C-03B4-4BE4-96D9-F5FFB3561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86B4A0-3386-442C-89AE-57D50763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8E02E3-CBC1-4DD3-97BD-F50C42ABDF8A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F2C142-435F-4314-A378-BB4E41D1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C6A30-025A-4C57-A34D-2BF5A22F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496B32BD-8D46-49D1-A267-0163BC32559F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79293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8EA0F-E0E7-487E-8F4B-9DD96CD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87CA99-C486-440D-BB14-20163C29DF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74494-FCE5-407E-92A6-10B13BCD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72869B-76B7-4496-A980-7ECC6C54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0437663-C33B-48AF-8BA5-32FCABD8F1CD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9FBD3-25B7-442C-8E3C-D4242C8C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0657AA-DF1A-4E6A-B217-C0CB5C27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EEA3609-BF3C-4C56-AF88-1FEAC846094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780336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11CDD-7C2A-46E7-9D90-DEE70AC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4C160745-6F56-419A-9F26-BEA8C2164A7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F01B3E-B2DC-40CA-BD51-B2124573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84A2E2-3C96-42E3-9BE5-D4012FE1A01F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80ADEF-B833-4B69-B597-20C1450E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96570-CE66-41C2-B684-1050ED3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42FE144-14FF-4240-AD2D-0882C02E698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30664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DD72B-AAE1-4396-886D-4F8957B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53524F52-0F26-4AFB-92D5-D95C77658A4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8B4FB-C1F3-40DB-A42A-10643CF7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D8D5824-9242-43FA-B7F4-FBDD346E3143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350D7-FD31-492D-8828-47E6106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BA34D-4EE7-4067-9CF8-701F5A80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41E161E-6085-457D-9055-3A1853716055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18364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6BBA2-5AC1-4E4F-8066-AF09552D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1DA8A4-57AE-4077-BF17-1973D0C8F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49582A3-B95B-4CDC-B5A8-CB6AA314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2FD8F5-D5BF-474E-B667-42B2FB10654B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1F34B-393E-4539-8E6E-6E3DB0F6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E0E337-9E9C-4BB7-8AF6-9EBAB57E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57E5E40B-2DEA-4C9A-9275-4D712912F32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6990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2FE901-8064-4BC0-AE9E-B49BF0B1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6C9AE3-A345-4DF7-9F7D-0D57BF8D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6BD9E-BEE9-4A3D-874D-388F541C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B70DE63-8218-4197-87BF-6A968C1FA32E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A9F4C0-D772-435E-8CE0-5B1E7D72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9C030FC-3594-4B74-91EC-52F451CA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C1C1350B-2D27-4FAD-8F62-D5D3009AD92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9087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15679-BAEA-4F0C-9D2A-5FE532EB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CDD388-2C87-4BC6-8B3B-DE9EA4EB87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870F07-70F4-460F-89FF-48353BA73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7EFE49-756A-4737-B5C0-BA1608F0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8F2043-0B50-414B-AFD9-EBB41DD3D95E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DE740DE-FE0B-44F9-8D4F-2A7C98C55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09809F-B38D-4F70-95F3-66649964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03162780-382C-49DF-8CA6-D79478EFEAB6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8902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783F6F-38E6-4CFB-89D6-0A74C0FDE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DECF1-EDBD-4317-9B30-B92E92C8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BB05E13-D069-410E-88B4-FEF3E4ED0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CE354A-D8E5-4C20-8691-F85A99974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1BB2F57-3B28-4FD3-96DD-F427A3FD0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C7F0365-922E-48BB-91CB-510E10F29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41797F-0156-4516-BCA5-A11F6A8EF501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3FC6DD9-A3EB-4006-85D1-B0FD426C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8A3830-E005-450F-B35A-15D43472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99538086-BD6C-4294-ADAE-E46F26D21C4D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1344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7F4B47-0E6C-4836-826A-63BA1E6A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78951DE-A9B9-4877-81E1-BDB798E3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938F81-1B62-4736-A650-C9FF7C76B17A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65A658-4741-412D-A0E9-5D925363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248D30-710E-47E4-925C-E7EA269A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163A290F-2E1F-4730-B7DF-71B5BA9CA844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84952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362ED6-6391-42B0-B9FC-F1016D4D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5CBE69-8C96-4BD9-ADE7-076F774C533D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87F4B7-DABE-4BA3-9903-22895C66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0780B3-3A8B-4D80-9F73-CD7945DC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25BE483D-DE3A-408E-BF1F-24CF00C68F31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4100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5FF696-B73D-4125-BEC4-AB286790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4BFEA1-2085-4D48-9DDA-4479CA976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B42A7F-70C6-44AD-B761-498EE8E8E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BEA25CB-1088-42CA-833B-78F2711A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952C78-4722-46FF-AF66-0C704BA66BE3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13C0FB-93D6-4E3E-B81E-60FB355D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22D7E5-2060-4736-9509-A196D749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6AAA9C82-A44F-4B6E-9A7A-7CB5C78D2A42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92337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29E75-C832-4EBB-A691-CECD76CD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B53091-15FC-4F43-82CB-87F87FFE6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693009D-7314-43F1-B9D2-1ACCE5516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255A75-85CD-4F8A-8D06-72F36FBC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C489FC-7255-43F2-AF6E-79FF9FC3A475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7CC7AA-F338-41D3-83E0-ADF4FE835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A3591B-FA99-4CB7-B376-2C4657A5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7D736F8D-C637-48A8-838A-15F7F69DC118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68116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569497B6-D8B9-47C7-A8D3-4578FB471A0F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F29E8A70-54CF-4B24-9343-B8A942AB46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63F51432-3F4D-4C55-B3C0-E4E8867E6E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7A58B11C-DAF7-4C26-975E-FAAA426C9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198362D-3991-4C7C-9755-5FAD196835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D56DF47-2111-466A-9C3B-C8F156BA18F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fld id="{88C38A81-5EC2-4E41-AC8C-25B194B559B0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607179F-36AD-4693-B302-4B90B5B4AAC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2C94FA4-D49A-416C-AFBE-CF0B58DCD62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en-US"/>
              <a:t>Pagina </a:t>
            </a:r>
            <a:fld id="{8C95FA2A-CA82-4CD7-AE80-7AA60B50C2DD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3" Type="http://schemas.openxmlformats.org/officeDocument/2006/relationships/tags" Target="../tags/tag31.xml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slideLayout" Target="../slideLayouts/slideLayout14.xml"/><Relationship Id="rId29" Type="http://schemas.openxmlformats.org/officeDocument/2006/relationships/image" Target="../media/image57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image" Target="../media/image59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50.sv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biter1elegantiae/Robustness-of-deep-neural-networks-with-trainable-activation-functions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1.png"/><Relationship Id="rId5" Type="http://schemas.openxmlformats.org/officeDocument/2006/relationships/tags" Target="../tags/tag10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tags" Target="../tags/tag15.xml"/><Relationship Id="rId21" Type="http://schemas.openxmlformats.org/officeDocument/2006/relationships/image" Target="../media/image33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tags" Target="../tags/tag1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6.png"/><Relationship Id="rId5" Type="http://schemas.openxmlformats.org/officeDocument/2006/relationships/tags" Target="../tags/tag17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tags" Target="../tags/tag22.xml"/><Relationship Id="rId19" Type="http://schemas.openxmlformats.org/officeDocument/2006/relationships/image" Target="../media/image31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0"/>
            <a:ext cx="9144000" cy="44196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DAA74D7-9861-4DF1-B391-2C59E31680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76200" y="491003"/>
            <a:ext cx="9296400" cy="959501"/>
          </a:xfrm>
        </p:spPr>
        <p:txBody>
          <a:bodyPr/>
          <a:lstStyle/>
          <a:p>
            <a:r>
              <a:rPr lang="it-IT" sz="1400" i="1" dirty="0">
                <a:solidFill>
                  <a:schemeClr val="accent4"/>
                </a:solidFill>
              </a:rPr>
              <a:t>FACOLTÀ DI INGEGNERIA DELL’INFORMAZIONE, INFORMATICA E STATISTICA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Corso di Laurea Magistrale in Computer Science</a:t>
            </a:r>
          </a:p>
          <a:p>
            <a:r>
              <a:rPr lang="it-IT" sz="1600" dirty="0" err="1">
                <a:solidFill>
                  <a:schemeClr val="accent4"/>
                </a:solidFill>
              </a:rPr>
              <a:t>Thesis</a:t>
            </a:r>
            <a:r>
              <a:rPr lang="it-IT" sz="1600" dirty="0">
                <a:solidFill>
                  <a:schemeClr val="accent4"/>
                </a:solidFill>
              </a:rPr>
              <a:t> Defense</a:t>
            </a:r>
          </a:p>
          <a:p>
            <a:endParaRPr lang="en-US" altLang="en-US" sz="1600" b="1" dirty="0">
              <a:solidFill>
                <a:schemeClr val="accent4"/>
              </a:solidFill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7300" y="1626647"/>
            <a:ext cx="6629400" cy="1555263"/>
          </a:xfrm>
        </p:spPr>
        <p:txBody>
          <a:bodyPr anchor="t"/>
          <a:lstStyle/>
          <a:p>
            <a:r>
              <a:rPr lang="en-US" altLang="en-US" sz="2800" dirty="0">
                <a:solidFill>
                  <a:schemeClr val="bg1"/>
                </a:solidFill>
              </a:rPr>
              <a:t>Robustness Of Deep Neural Networks Using 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>
                <a:solidFill>
                  <a:schemeClr val="bg1"/>
                </a:solidFill>
              </a:rPr>
              <a:t>Trainable Activation Functions</a:t>
            </a: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939800" y="3581400"/>
            <a:ext cx="10083800" cy="3652651"/>
            <a:chOff x="-592" y="1736"/>
            <a:chExt cx="6352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C166F77D-453D-4732-B536-5ACE0F1F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2" y="3086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F036E4-2728-4E6D-843F-4BFDB975B717}"/>
              </a:ext>
            </a:extLst>
          </p:cNvPr>
          <p:cNvSpPr txBox="1"/>
          <p:nvPr/>
        </p:nvSpPr>
        <p:spPr>
          <a:xfrm>
            <a:off x="2286000" y="3788641"/>
            <a:ext cx="304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/>
                </a:solidFill>
                <a:latin typeface="+mn-lt"/>
              </a:rPr>
              <a:t>Candidate:  </a:t>
            </a:r>
          </a:p>
          <a:p>
            <a:r>
              <a:rPr lang="en-US" sz="1400" i="1" dirty="0">
                <a:solidFill>
                  <a:schemeClr val="accent5"/>
                </a:solidFill>
                <a:latin typeface="+mn-lt"/>
              </a:rPr>
              <a:t>Federico Peconi</a:t>
            </a:r>
            <a:endParaRPr lang="en-US" sz="1200" dirty="0">
              <a:solidFill>
                <a:schemeClr val="accent5"/>
              </a:solidFill>
              <a:latin typeface="+mn-lt"/>
            </a:endParaRPr>
          </a:p>
          <a:p>
            <a:endParaRPr lang="en-US" sz="1200" dirty="0">
              <a:solidFill>
                <a:schemeClr val="accent5"/>
              </a:solidFill>
              <a:latin typeface="+mn-lt"/>
            </a:endParaRPr>
          </a:p>
          <a:p>
            <a:r>
              <a:rPr lang="en-US" sz="1200" dirty="0">
                <a:solidFill>
                  <a:schemeClr val="accent5"/>
                </a:solidFill>
                <a:latin typeface="+mn-lt"/>
              </a:rPr>
              <a:t>Thesis Advisor: </a:t>
            </a:r>
          </a:p>
          <a:p>
            <a:r>
              <a:rPr lang="en-US" sz="1400" i="1" dirty="0">
                <a:solidFill>
                  <a:schemeClr val="accent5"/>
                </a:solidFill>
                <a:latin typeface="+mn-lt"/>
              </a:rPr>
              <a:t>Prof. Simone </a:t>
            </a:r>
            <a:r>
              <a:rPr lang="en-US" sz="1400" i="1" dirty="0" err="1">
                <a:solidFill>
                  <a:schemeClr val="accent5"/>
                </a:solidFill>
                <a:latin typeface="+mn-lt"/>
              </a:rPr>
              <a:t>Scardapane</a:t>
            </a:r>
            <a:endParaRPr lang="en-US" sz="1400" i="1" dirty="0">
              <a:solidFill>
                <a:schemeClr val="accent5"/>
              </a:solidFill>
              <a:latin typeface="+mn-lt"/>
            </a:endParaRPr>
          </a:p>
          <a:p>
            <a:endParaRPr lang="en-US" sz="1200" dirty="0">
              <a:solidFill>
                <a:schemeClr val="accent5"/>
              </a:solidFill>
              <a:latin typeface="+mn-lt"/>
            </a:endParaRPr>
          </a:p>
          <a:p>
            <a:r>
              <a:rPr lang="en-US" sz="1200" dirty="0">
                <a:solidFill>
                  <a:schemeClr val="accent5"/>
                </a:solidFill>
                <a:latin typeface="+mn-lt"/>
              </a:rPr>
              <a:t>Academic Year:</a:t>
            </a:r>
          </a:p>
          <a:p>
            <a:r>
              <a:rPr lang="en-US" sz="1400" i="1" dirty="0">
                <a:solidFill>
                  <a:schemeClr val="accent5"/>
                </a:solidFill>
                <a:latin typeface="+mn-lt"/>
              </a:rPr>
              <a:t>2019/2020 </a:t>
            </a:r>
            <a:r>
              <a:rPr lang="en-US" sz="1400" dirty="0">
                <a:solidFill>
                  <a:schemeClr val="accent5"/>
                </a:solidFill>
                <a:latin typeface="+mn-lt"/>
              </a:rPr>
              <a:t>	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21880A1-FB33-4EF7-9319-178E1B22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1633" y="3954400"/>
            <a:ext cx="2505484" cy="212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F989F9B3-7C95-4725-B314-77AC9C1EDE34}"/>
              </a:ext>
            </a:extLst>
          </p:cNvPr>
          <p:cNvSpPr/>
          <p:nvPr/>
        </p:nvSpPr>
        <p:spPr>
          <a:xfrm>
            <a:off x="5955720" y="1050612"/>
            <a:ext cx="2211807" cy="14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0683" extrusionOk="0">
                <a:moveTo>
                  <a:pt x="21126" y="9391"/>
                </a:moveTo>
                <a:lnTo>
                  <a:pt x="16514" y="4190"/>
                </a:lnTo>
                <a:lnTo>
                  <a:pt x="13157" y="410"/>
                </a:lnTo>
                <a:cubicBezTo>
                  <a:pt x="12376" y="-457"/>
                  <a:pt x="11043" y="140"/>
                  <a:pt x="11043" y="1376"/>
                </a:cubicBezTo>
                <a:lnTo>
                  <a:pt x="11043" y="1817"/>
                </a:lnTo>
                <a:lnTo>
                  <a:pt x="1768" y="1817"/>
                </a:lnTo>
                <a:cubicBezTo>
                  <a:pt x="794" y="1817"/>
                  <a:pt x="0" y="2698"/>
                  <a:pt x="0" y="3778"/>
                </a:cubicBezTo>
                <a:lnTo>
                  <a:pt x="0" y="16908"/>
                </a:lnTo>
                <a:cubicBezTo>
                  <a:pt x="0" y="17988"/>
                  <a:pt x="794" y="18869"/>
                  <a:pt x="1768" y="18869"/>
                </a:cubicBezTo>
                <a:lnTo>
                  <a:pt x="11043" y="18869"/>
                </a:lnTo>
                <a:lnTo>
                  <a:pt x="11043" y="19310"/>
                </a:lnTo>
                <a:cubicBezTo>
                  <a:pt x="11043" y="20532"/>
                  <a:pt x="12389" y="21143"/>
                  <a:pt x="13157" y="20276"/>
                </a:cubicBezTo>
                <a:lnTo>
                  <a:pt x="16514" y="16496"/>
                </a:lnTo>
                <a:lnTo>
                  <a:pt x="21126" y="11295"/>
                </a:lnTo>
                <a:cubicBezTo>
                  <a:pt x="21600" y="10784"/>
                  <a:pt x="21600" y="9931"/>
                  <a:pt x="21126" y="9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5" tIns="270000" rIns="28575" bIns="28575" anchor="t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CA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433DCEF-3940-438D-97BD-DC4CDA114451}"/>
              </a:ext>
            </a:extLst>
          </p:cNvPr>
          <p:cNvSpPr/>
          <p:nvPr/>
        </p:nvSpPr>
        <p:spPr>
          <a:xfrm>
            <a:off x="5935447" y="2082308"/>
            <a:ext cx="295547" cy="324069"/>
          </a:xfrm>
          <a:custGeom>
            <a:avLst/>
            <a:gdLst>
              <a:gd name="connsiteX0" fmla="*/ 0 w 362384"/>
              <a:gd name="connsiteY0" fmla="*/ 291127 h 514340"/>
              <a:gd name="connsiteX1" fmla="*/ 136474 w 362384"/>
              <a:gd name="connsiteY1" fmla="*/ 496752 h 514340"/>
              <a:gd name="connsiteX2" fmla="*/ 191131 w 362384"/>
              <a:gd name="connsiteY2" fmla="*/ 507836 h 514340"/>
              <a:gd name="connsiteX3" fmla="*/ 191130 w 362384"/>
              <a:gd name="connsiteY3" fmla="*/ 507835 h 514340"/>
              <a:gd name="connsiteX4" fmla="*/ 223206 w 362384"/>
              <a:gd name="connsiteY4" fmla="*/ 514339 h 514340"/>
              <a:gd name="connsiteX5" fmla="*/ 223136 w 362384"/>
              <a:gd name="connsiteY5" fmla="*/ 514326 h 514340"/>
              <a:gd name="connsiteX6" fmla="*/ 223206 w 362384"/>
              <a:gd name="connsiteY6" fmla="*/ 514340 h 514340"/>
              <a:gd name="connsiteX7" fmla="*/ 194108 w 362384"/>
              <a:gd name="connsiteY7" fmla="*/ 514340 h 514340"/>
              <a:gd name="connsiteX8" fmla="*/ 0 w 362384"/>
              <a:gd name="connsiteY8" fmla="*/ 320250 h 514340"/>
              <a:gd name="connsiteX9" fmla="*/ 0 w 362384"/>
              <a:gd name="connsiteY9" fmla="*/ 0 h 514340"/>
              <a:gd name="connsiteX10" fmla="*/ 321875 w 362384"/>
              <a:gd name="connsiteY10" fmla="*/ 0 h 514340"/>
              <a:gd name="connsiteX11" fmla="*/ 357457 w 362384"/>
              <a:gd name="connsiteY11" fmla="*/ 61459 h 514340"/>
              <a:gd name="connsiteX12" fmla="*/ 182767 w 362384"/>
              <a:gd name="connsiteY12" fmla="*/ 375230 h 514340"/>
              <a:gd name="connsiteX13" fmla="*/ 173220 w 362384"/>
              <a:gd name="connsiteY13" fmla="*/ 492603 h 514340"/>
              <a:gd name="connsiteX14" fmla="*/ 191130 w 362384"/>
              <a:gd name="connsiteY14" fmla="*/ 507835 h 514340"/>
              <a:gd name="connsiteX15" fmla="*/ 136474 w 362384"/>
              <a:gd name="connsiteY15" fmla="*/ 496751 h 514340"/>
              <a:gd name="connsiteX16" fmla="*/ 0 w 362384"/>
              <a:gd name="connsiteY16" fmla="*/ 291126 h 51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4" h="514340">
                <a:moveTo>
                  <a:pt x="0" y="291127"/>
                </a:moveTo>
                <a:cubicBezTo>
                  <a:pt x="0" y="383333"/>
                  <a:pt x="56412" y="462787"/>
                  <a:pt x="136474" y="496752"/>
                </a:cubicBezTo>
                <a:lnTo>
                  <a:pt x="191131" y="507836"/>
                </a:lnTo>
                <a:lnTo>
                  <a:pt x="191130" y="507835"/>
                </a:lnTo>
                <a:lnTo>
                  <a:pt x="223206" y="514339"/>
                </a:lnTo>
                <a:lnTo>
                  <a:pt x="223136" y="514326"/>
                </a:lnTo>
                <a:lnTo>
                  <a:pt x="223206" y="514340"/>
                </a:lnTo>
                <a:lnTo>
                  <a:pt x="194108" y="514340"/>
                </a:lnTo>
                <a:cubicBezTo>
                  <a:pt x="87364" y="514340"/>
                  <a:pt x="0" y="427000"/>
                  <a:pt x="0" y="320250"/>
                </a:cubicBezTo>
                <a:close/>
                <a:moveTo>
                  <a:pt x="0" y="0"/>
                </a:moveTo>
                <a:lnTo>
                  <a:pt x="321875" y="0"/>
                </a:lnTo>
                <a:cubicBezTo>
                  <a:pt x="352600" y="0"/>
                  <a:pt x="372010" y="33956"/>
                  <a:pt x="357457" y="61459"/>
                </a:cubicBezTo>
                <a:lnTo>
                  <a:pt x="182767" y="375230"/>
                </a:lnTo>
                <a:cubicBezTo>
                  <a:pt x="182767" y="375230"/>
                  <a:pt x="147291" y="453479"/>
                  <a:pt x="173220" y="492603"/>
                </a:cubicBezTo>
                <a:lnTo>
                  <a:pt x="191130" y="507835"/>
                </a:lnTo>
                <a:lnTo>
                  <a:pt x="136474" y="496751"/>
                </a:lnTo>
                <a:cubicBezTo>
                  <a:pt x="56412" y="462786"/>
                  <a:pt x="0" y="383332"/>
                  <a:pt x="0" y="29112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12F551-4DCC-40F3-B4DB-815681FE90DB}"/>
              </a:ext>
            </a:extLst>
          </p:cNvPr>
          <p:cNvSpPr/>
          <p:nvPr/>
        </p:nvSpPr>
        <p:spPr>
          <a:xfrm>
            <a:off x="2869805" y="118347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</a:p>
        </p:txBody>
      </p: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B8D210A6-4C49-430B-AA32-DE28ECFA3E7C}"/>
              </a:ext>
            </a:extLst>
          </p:cNvPr>
          <p:cNvSpPr/>
          <p:nvPr/>
        </p:nvSpPr>
        <p:spPr>
          <a:xfrm>
            <a:off x="2874071" y="2082310"/>
            <a:ext cx="294218" cy="324068"/>
          </a:xfrm>
          <a:custGeom>
            <a:avLst/>
            <a:gdLst>
              <a:gd name="connsiteX0" fmla="*/ 0 w 360755"/>
              <a:gd name="connsiteY0" fmla="*/ 291126 h 514339"/>
              <a:gd name="connsiteX1" fmla="*/ 136470 w 360755"/>
              <a:gd name="connsiteY1" fmla="*/ 496751 h 514339"/>
              <a:gd name="connsiteX2" fmla="*/ 190406 w 360755"/>
              <a:gd name="connsiteY2" fmla="*/ 507688 h 514339"/>
              <a:gd name="connsiteX3" fmla="*/ 190406 w 360755"/>
              <a:gd name="connsiteY3" fmla="*/ 507688 h 514339"/>
              <a:gd name="connsiteX4" fmla="*/ 223207 w 360755"/>
              <a:gd name="connsiteY4" fmla="*/ 514339 h 514339"/>
              <a:gd name="connsiteX5" fmla="*/ 194108 w 360755"/>
              <a:gd name="connsiteY5" fmla="*/ 514339 h 514339"/>
              <a:gd name="connsiteX6" fmla="*/ 0 w 360755"/>
              <a:gd name="connsiteY6" fmla="*/ 320249 h 514339"/>
              <a:gd name="connsiteX7" fmla="*/ 0 w 360755"/>
              <a:gd name="connsiteY7" fmla="*/ 0 h 514339"/>
              <a:gd name="connsiteX8" fmla="*/ 320244 w 360755"/>
              <a:gd name="connsiteY8" fmla="*/ 0 h 514339"/>
              <a:gd name="connsiteX9" fmla="*/ 355825 w 360755"/>
              <a:gd name="connsiteY9" fmla="*/ 61459 h 514339"/>
              <a:gd name="connsiteX10" fmla="*/ 181145 w 360755"/>
              <a:gd name="connsiteY10" fmla="*/ 375230 h 514339"/>
              <a:gd name="connsiteX11" fmla="*/ 172283 w 360755"/>
              <a:gd name="connsiteY11" fmla="*/ 492603 h 514339"/>
              <a:gd name="connsiteX12" fmla="*/ 190406 w 360755"/>
              <a:gd name="connsiteY12" fmla="*/ 507688 h 514339"/>
              <a:gd name="connsiteX13" fmla="*/ 136470 w 360755"/>
              <a:gd name="connsiteY13" fmla="*/ 496751 h 514339"/>
              <a:gd name="connsiteX14" fmla="*/ 0 w 360755"/>
              <a:gd name="connsiteY14" fmla="*/ 291125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55" h="514339">
                <a:moveTo>
                  <a:pt x="0" y="291126"/>
                </a:moveTo>
                <a:cubicBezTo>
                  <a:pt x="0" y="383332"/>
                  <a:pt x="56407" y="462786"/>
                  <a:pt x="136470" y="496751"/>
                </a:cubicBezTo>
                <a:lnTo>
                  <a:pt x="190406" y="507688"/>
                </a:lnTo>
                <a:lnTo>
                  <a:pt x="190406" y="507688"/>
                </a:lnTo>
                <a:lnTo>
                  <a:pt x="223207" y="514339"/>
                </a:lnTo>
                <a:lnTo>
                  <a:pt x="194108" y="514339"/>
                </a:lnTo>
                <a:cubicBezTo>
                  <a:pt x="87364" y="514339"/>
                  <a:pt x="0" y="426999"/>
                  <a:pt x="0" y="320249"/>
                </a:cubicBezTo>
                <a:close/>
                <a:moveTo>
                  <a:pt x="0" y="0"/>
                </a:moveTo>
                <a:lnTo>
                  <a:pt x="320244" y="0"/>
                </a:lnTo>
                <a:cubicBezTo>
                  <a:pt x="350972" y="0"/>
                  <a:pt x="370383" y="33956"/>
                  <a:pt x="355825" y="61459"/>
                </a:cubicBezTo>
                <a:lnTo>
                  <a:pt x="181145" y="375230"/>
                </a:lnTo>
                <a:cubicBezTo>
                  <a:pt x="181145" y="375230"/>
                  <a:pt x="145669" y="453479"/>
                  <a:pt x="172283" y="492603"/>
                </a:cubicBezTo>
                <a:lnTo>
                  <a:pt x="190406" y="507688"/>
                </a:lnTo>
                <a:lnTo>
                  <a:pt x="136470" y="496751"/>
                </a:lnTo>
                <a:cubicBezTo>
                  <a:pt x="56406" y="462786"/>
                  <a:pt x="0" y="383332"/>
                  <a:pt x="0" y="29112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2F984-715D-4310-86EB-A0B41A3E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8583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Experiments Set-up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4F6673-BB9A-4160-87AC-85A9030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4A3EB2-2BC5-4971-8432-44E8E0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27989-840D-4627-9325-0EFD3FD0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10</a:t>
            </a:fld>
            <a:endParaRPr lang="it-IT" alt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DE361B50-B61B-46C0-BDC9-EC024C70D4B6}"/>
              </a:ext>
            </a:extLst>
          </p:cNvPr>
          <p:cNvSpPr/>
          <p:nvPr/>
        </p:nvSpPr>
        <p:spPr>
          <a:xfrm>
            <a:off x="1342647" y="973741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F4AE30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9E86ADF-A27F-45A1-B741-B866795C62EA}"/>
              </a:ext>
            </a:extLst>
          </p:cNvPr>
          <p:cNvSpPr/>
          <p:nvPr/>
        </p:nvSpPr>
        <p:spPr>
          <a:xfrm>
            <a:off x="4401229" y="2082309"/>
            <a:ext cx="294218" cy="324068"/>
          </a:xfrm>
          <a:custGeom>
            <a:avLst/>
            <a:gdLst>
              <a:gd name="connsiteX0" fmla="*/ 360754 w 360754"/>
              <a:gd name="connsiteY0" fmla="*/ 291126 h 514339"/>
              <a:gd name="connsiteX1" fmla="*/ 360754 w 360754"/>
              <a:gd name="connsiteY1" fmla="*/ 320249 h 514339"/>
              <a:gd name="connsiteX2" fmla="*/ 166647 w 360754"/>
              <a:gd name="connsiteY2" fmla="*/ 514339 h 514339"/>
              <a:gd name="connsiteX3" fmla="*/ 137548 w 360754"/>
              <a:gd name="connsiteY3" fmla="*/ 514339 h 514339"/>
              <a:gd name="connsiteX4" fmla="*/ 137554 w 360754"/>
              <a:gd name="connsiteY4" fmla="*/ 514338 h 514339"/>
              <a:gd name="connsiteX5" fmla="*/ 137548 w 360754"/>
              <a:gd name="connsiteY5" fmla="*/ 514339 h 514339"/>
              <a:gd name="connsiteX6" fmla="*/ 170349 w 360754"/>
              <a:gd name="connsiteY6" fmla="*/ 507688 h 514339"/>
              <a:gd name="connsiteX7" fmla="*/ 170349 w 360754"/>
              <a:gd name="connsiteY7" fmla="*/ 507688 h 514339"/>
              <a:gd name="connsiteX8" fmla="*/ 224285 w 360754"/>
              <a:gd name="connsiteY8" fmla="*/ 496751 h 514339"/>
              <a:gd name="connsiteX9" fmla="*/ 360754 w 360754"/>
              <a:gd name="connsiteY9" fmla="*/ 291126 h 514339"/>
              <a:gd name="connsiteX10" fmla="*/ 40511 w 360754"/>
              <a:gd name="connsiteY10" fmla="*/ 0 h 514339"/>
              <a:gd name="connsiteX11" fmla="*/ 360754 w 360754"/>
              <a:gd name="connsiteY11" fmla="*/ 0 h 514339"/>
              <a:gd name="connsiteX12" fmla="*/ 360754 w 360754"/>
              <a:gd name="connsiteY12" fmla="*/ 291126 h 514339"/>
              <a:gd name="connsiteX13" fmla="*/ 224284 w 360754"/>
              <a:gd name="connsiteY13" fmla="*/ 496751 h 514339"/>
              <a:gd name="connsiteX14" fmla="*/ 170349 w 360754"/>
              <a:gd name="connsiteY14" fmla="*/ 507688 h 514339"/>
              <a:gd name="connsiteX15" fmla="*/ 188472 w 360754"/>
              <a:gd name="connsiteY15" fmla="*/ 492603 h 514339"/>
              <a:gd name="connsiteX16" fmla="*/ 179610 w 360754"/>
              <a:gd name="connsiteY16" fmla="*/ 375230 h 514339"/>
              <a:gd name="connsiteX17" fmla="*/ 4931 w 360754"/>
              <a:gd name="connsiteY17" fmla="*/ 61459 h 514339"/>
              <a:gd name="connsiteX18" fmla="*/ 40511 w 360754"/>
              <a:gd name="connsiteY18" fmla="*/ 0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0754" h="514339">
                <a:moveTo>
                  <a:pt x="360754" y="291126"/>
                </a:moveTo>
                <a:lnTo>
                  <a:pt x="360754" y="320249"/>
                </a:lnTo>
                <a:cubicBezTo>
                  <a:pt x="360754" y="426999"/>
                  <a:pt x="273390" y="514339"/>
                  <a:pt x="166647" y="514339"/>
                </a:cubicBezTo>
                <a:lnTo>
                  <a:pt x="137548" y="514339"/>
                </a:lnTo>
                <a:lnTo>
                  <a:pt x="137554" y="514338"/>
                </a:lnTo>
                <a:lnTo>
                  <a:pt x="137548" y="514339"/>
                </a:lnTo>
                <a:lnTo>
                  <a:pt x="170349" y="507688"/>
                </a:lnTo>
                <a:lnTo>
                  <a:pt x="170349" y="507688"/>
                </a:lnTo>
                <a:lnTo>
                  <a:pt x="224285" y="496751"/>
                </a:lnTo>
                <a:cubicBezTo>
                  <a:pt x="304348" y="462786"/>
                  <a:pt x="360754" y="383332"/>
                  <a:pt x="360754" y="291126"/>
                </a:cubicBezTo>
                <a:close/>
                <a:moveTo>
                  <a:pt x="40511" y="0"/>
                </a:moveTo>
                <a:lnTo>
                  <a:pt x="360754" y="0"/>
                </a:lnTo>
                <a:lnTo>
                  <a:pt x="360754" y="291126"/>
                </a:lnTo>
                <a:cubicBezTo>
                  <a:pt x="360754" y="383332"/>
                  <a:pt x="304348" y="462786"/>
                  <a:pt x="224284" y="496751"/>
                </a:cubicBezTo>
                <a:lnTo>
                  <a:pt x="170349" y="507688"/>
                </a:lnTo>
                <a:lnTo>
                  <a:pt x="188472" y="492603"/>
                </a:lnTo>
                <a:cubicBezTo>
                  <a:pt x="215086" y="453479"/>
                  <a:pt x="179610" y="375230"/>
                  <a:pt x="179610" y="375230"/>
                </a:cubicBezTo>
                <a:lnTo>
                  <a:pt x="4931" y="61459"/>
                </a:lnTo>
                <a:cubicBezTo>
                  <a:pt x="-9628" y="33956"/>
                  <a:pt x="9783" y="0"/>
                  <a:pt x="40511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B8B4841-778F-4D9C-8AD0-A0FBB9098C09}"/>
              </a:ext>
            </a:extLst>
          </p:cNvPr>
          <p:cNvSpPr/>
          <p:nvPr/>
        </p:nvSpPr>
        <p:spPr>
          <a:xfrm>
            <a:off x="4399096" y="95276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9ED3D7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AF8C1DB-6783-4A1B-885D-50415C43C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96" y="1680846"/>
            <a:ext cx="297071" cy="3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2D9CBC7-59B5-4F1F-8A0A-F0F171FA1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95" y="2062875"/>
            <a:ext cx="411187" cy="267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09342F5-C8BE-4B72-8F51-FD1ADA72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74" y="1604836"/>
            <a:ext cx="482059" cy="478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ABF76D2-1DF8-45AD-8E13-D3C70AEE20B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527" y="1696116"/>
            <a:ext cx="386193" cy="38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3327D19-99DE-44F1-8919-90B84FF1E9B5}"/>
              </a:ext>
            </a:extLst>
          </p:cNvPr>
          <p:cNvSpPr txBox="1"/>
          <p:nvPr/>
        </p:nvSpPr>
        <p:spPr>
          <a:xfrm>
            <a:off x="685800" y="2565903"/>
            <a:ext cx="731520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Training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Fast Adversarial Training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[E. Wong, L. Rice 2020]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One-Cycle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learning rate policy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[Leslie N. Smith 2018]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mixed-integer precision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CIFAR10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image classification dataset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SGD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optimizer and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batch size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of 128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Categorical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cross-entropy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loss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Dictionary size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for KAFs is D = 20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BAD4BA-C349-4938-B9CD-0648825C0543}"/>
              </a:ext>
            </a:extLst>
          </p:cNvPr>
          <p:cNvSpPr txBox="1"/>
          <p:nvPr/>
        </p:nvSpPr>
        <p:spPr>
          <a:xfrm>
            <a:off x="685800" y="4258257"/>
            <a:ext cx="75041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Adversarial examples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computed through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Projected-Gradient Descent (PGD)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Any perturbation lies in the       norm-ball bounded by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50 iterations sufficient for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10 random restarts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FA0DAC2-7266-438C-87A4-4EABA8D259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395" y="4551857"/>
            <a:ext cx="171330" cy="13612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84DD2CB-F573-4EA9-A1A2-D13E859B12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33" y="4522573"/>
            <a:ext cx="682438" cy="16541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461628-4EFF-40A6-9A7B-09B1E0DC888B}"/>
              </a:ext>
            </a:extLst>
          </p:cNvPr>
          <p:cNvSpPr txBox="1"/>
          <p:nvPr/>
        </p:nvSpPr>
        <p:spPr>
          <a:xfrm>
            <a:off x="685800" y="5228729"/>
            <a:ext cx="75041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Evaluation</a:t>
            </a:r>
            <a:endParaRPr lang="en-US" sz="13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Robustness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accuracy of the model over PGD-perturbed test set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Accuracy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standard accuracy over clean test set</a:t>
            </a:r>
          </a:p>
        </p:txBody>
      </p:sp>
    </p:spTree>
    <p:extLst>
      <p:ext uri="{BB962C8B-B14F-4D97-AF65-F5344CB8AC3E}">
        <p14:creationId xmlns:p14="http://schemas.microsoft.com/office/powerpoint/2010/main" val="340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lemento grafico 155">
            <a:extLst>
              <a:ext uri="{FF2B5EF4-FFF2-40B4-BE49-F238E27FC236}">
                <a16:creationId xmlns:a16="http://schemas.microsoft.com/office/drawing/2014/main" id="{A4FDD5FB-A451-41DC-97D7-20D93FBEF4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30185" y="3353043"/>
            <a:ext cx="5715000" cy="2173155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83795CD2-BDE6-45B4-A62E-A4C274FD3ED8}"/>
              </a:ext>
            </a:extLst>
          </p:cNvPr>
          <p:cNvSpPr/>
          <p:nvPr/>
        </p:nvSpPr>
        <p:spPr bwMode="auto">
          <a:xfrm>
            <a:off x="7446078" y="1353999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382E9A2-9C6E-4809-AFFC-4581D2B822FE}"/>
              </a:ext>
            </a:extLst>
          </p:cNvPr>
          <p:cNvSpPr/>
          <p:nvPr/>
        </p:nvSpPr>
        <p:spPr bwMode="auto">
          <a:xfrm>
            <a:off x="7598478" y="1506399"/>
            <a:ext cx="245114" cy="22579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72E2D-FA61-4FB2-9BB9-50B1D08D9EC2}"/>
              </a:ext>
            </a:extLst>
          </p:cNvPr>
          <p:cNvSpPr/>
          <p:nvPr/>
        </p:nvSpPr>
        <p:spPr bwMode="auto">
          <a:xfrm>
            <a:off x="7750878" y="1649099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B2655DE-C0D5-494B-BF65-8D452E2ACB53}"/>
              </a:ext>
            </a:extLst>
          </p:cNvPr>
          <p:cNvSpPr/>
          <p:nvPr/>
        </p:nvSpPr>
        <p:spPr bwMode="auto">
          <a:xfrm>
            <a:off x="4062172" y="1317305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98FC2C-CBC2-4768-87B7-F2D5D7CD6E0C}"/>
              </a:ext>
            </a:extLst>
          </p:cNvPr>
          <p:cNvSpPr/>
          <p:nvPr/>
        </p:nvSpPr>
        <p:spPr bwMode="auto">
          <a:xfrm>
            <a:off x="4214572" y="1469705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67A334-35BB-4BDC-A747-92F89E6D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3" y="112031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VGG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10D7-B3F9-4A74-9E9F-6ED2D7C5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F25D9-9FCF-4146-9EC8-27B1DA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215439-154F-4C1B-945E-51ECF4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11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589CB7-1644-41CA-9F20-699191A6F093}"/>
              </a:ext>
            </a:extLst>
          </p:cNvPr>
          <p:cNvSpPr txBox="1"/>
          <p:nvPr/>
        </p:nvSpPr>
        <p:spPr>
          <a:xfrm>
            <a:off x="303134" y="1123802"/>
            <a:ext cx="3639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VGG-inspired </a:t>
            </a:r>
            <a:r>
              <a:rPr lang="en-US" sz="13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architecture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three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consecutive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convolutional blocks</a:t>
            </a: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Followed by: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flatten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fully-connected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 w/ 128 units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dropout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 a decision layer with </a:t>
            </a:r>
            <a:r>
              <a:rPr lang="en-US" sz="1300" i="1" dirty="0" err="1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softmax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37AE0-BB16-4B3D-8735-7A0D589AE02D}"/>
              </a:ext>
            </a:extLst>
          </p:cNvPr>
          <p:cNvSpPr/>
          <p:nvPr/>
        </p:nvSpPr>
        <p:spPr bwMode="auto">
          <a:xfrm>
            <a:off x="6719012" y="1747255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22971B-172E-47A4-8B44-DEAEC617E724}"/>
              </a:ext>
            </a:extLst>
          </p:cNvPr>
          <p:cNvSpPr/>
          <p:nvPr/>
        </p:nvSpPr>
        <p:spPr bwMode="auto">
          <a:xfrm>
            <a:off x="4366972" y="1612405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6EE589F-29E6-48BE-9C26-84D1359E5CE9}"/>
              </a:ext>
            </a:extLst>
          </p:cNvPr>
          <p:cNvSpPr/>
          <p:nvPr/>
        </p:nvSpPr>
        <p:spPr bwMode="auto">
          <a:xfrm>
            <a:off x="4756839" y="1511474"/>
            <a:ext cx="320051" cy="89956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Connettore pagina esterna 15">
            <a:extLst>
              <a:ext uri="{FF2B5EF4-FFF2-40B4-BE49-F238E27FC236}">
                <a16:creationId xmlns:a16="http://schemas.microsoft.com/office/drawing/2014/main" id="{3BE2701A-92DE-4078-BA61-BBBF8FC5D75E}"/>
              </a:ext>
            </a:extLst>
          </p:cNvPr>
          <p:cNvSpPr/>
          <p:nvPr/>
        </p:nvSpPr>
        <p:spPr bwMode="auto">
          <a:xfrm rot="10800000">
            <a:off x="5161981" y="1258346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BECB6D8-05F9-4328-B600-EEAD0B01FEC9}"/>
              </a:ext>
            </a:extLst>
          </p:cNvPr>
          <p:cNvSpPr/>
          <p:nvPr/>
        </p:nvSpPr>
        <p:spPr bwMode="auto">
          <a:xfrm>
            <a:off x="5161981" y="1703615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1C7629BC-B338-4195-A31B-C8C3A747B858}"/>
              </a:ext>
            </a:extLst>
          </p:cNvPr>
          <p:cNvSpPr/>
          <p:nvPr/>
        </p:nvSpPr>
        <p:spPr bwMode="auto">
          <a:xfrm>
            <a:off x="4114800" y="3035826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596617A-7AB8-4320-8031-A65832BCF992}"/>
              </a:ext>
            </a:extLst>
          </p:cNvPr>
          <p:cNvSpPr/>
          <p:nvPr/>
        </p:nvSpPr>
        <p:spPr bwMode="auto">
          <a:xfrm>
            <a:off x="4419600" y="2667000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22CDD52-6757-4BF2-A938-7085DE99C7F7}"/>
              </a:ext>
            </a:extLst>
          </p:cNvPr>
          <p:cNvSpPr/>
          <p:nvPr/>
        </p:nvSpPr>
        <p:spPr bwMode="auto">
          <a:xfrm>
            <a:off x="5192461" y="1770126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84590B2-F99C-407C-892A-4666FD67FAB2}"/>
              </a:ext>
            </a:extLst>
          </p:cNvPr>
          <p:cNvSpPr/>
          <p:nvPr/>
        </p:nvSpPr>
        <p:spPr bwMode="auto">
          <a:xfrm>
            <a:off x="5508239" y="1522448"/>
            <a:ext cx="281949" cy="82489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ED9056D-A5DF-4FFA-8A28-12B92B051372}"/>
              </a:ext>
            </a:extLst>
          </p:cNvPr>
          <p:cNvSpPr/>
          <p:nvPr/>
        </p:nvSpPr>
        <p:spPr bwMode="auto">
          <a:xfrm>
            <a:off x="5880806" y="1282227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22A3E6B-6388-4E00-83D9-05F3240B8352}"/>
              </a:ext>
            </a:extLst>
          </p:cNvPr>
          <p:cNvSpPr/>
          <p:nvPr/>
        </p:nvSpPr>
        <p:spPr bwMode="auto">
          <a:xfrm>
            <a:off x="6033206" y="1434627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913B1D-C2F3-4AC5-ABD6-CF9D700E4FD9}"/>
              </a:ext>
            </a:extLst>
          </p:cNvPr>
          <p:cNvSpPr/>
          <p:nvPr/>
        </p:nvSpPr>
        <p:spPr bwMode="auto">
          <a:xfrm>
            <a:off x="6185606" y="1577327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7605BBBF-10D4-447A-87B5-ED57D1D134D2}"/>
              </a:ext>
            </a:extLst>
          </p:cNvPr>
          <p:cNvSpPr/>
          <p:nvPr/>
        </p:nvSpPr>
        <p:spPr bwMode="auto">
          <a:xfrm>
            <a:off x="6645087" y="1509692"/>
            <a:ext cx="281949" cy="95245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" name="Connettore pagina esterna 33">
            <a:extLst>
              <a:ext uri="{FF2B5EF4-FFF2-40B4-BE49-F238E27FC236}">
                <a16:creationId xmlns:a16="http://schemas.microsoft.com/office/drawing/2014/main" id="{83112602-D090-4E8B-9464-78DF62100AA8}"/>
              </a:ext>
            </a:extLst>
          </p:cNvPr>
          <p:cNvSpPr/>
          <p:nvPr/>
        </p:nvSpPr>
        <p:spPr bwMode="auto">
          <a:xfrm rot="10800000">
            <a:off x="6988249" y="1258346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F1B778A-09C9-4D6F-B814-458FE7939E9D}"/>
              </a:ext>
            </a:extLst>
          </p:cNvPr>
          <p:cNvSpPr/>
          <p:nvPr/>
        </p:nvSpPr>
        <p:spPr bwMode="auto">
          <a:xfrm>
            <a:off x="6988249" y="1703615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77920D89-D974-4E11-82A3-F01E3354F8EB}"/>
              </a:ext>
            </a:extLst>
          </p:cNvPr>
          <p:cNvSpPr/>
          <p:nvPr/>
        </p:nvSpPr>
        <p:spPr bwMode="auto">
          <a:xfrm>
            <a:off x="7018729" y="1770126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88318BC-6F4B-4B21-9ECD-38A4F6D71C3F}"/>
              </a:ext>
            </a:extLst>
          </p:cNvPr>
          <p:cNvCxnSpPr>
            <a:stCxn id="55" idx="0"/>
            <a:endCxn id="51" idx="1"/>
          </p:cNvCxnSpPr>
          <p:nvPr/>
        </p:nvCxnSpPr>
        <p:spPr bwMode="auto">
          <a:xfrm>
            <a:off x="7122875" y="1448911"/>
            <a:ext cx="628003" cy="31308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116F4DF-CDCB-4392-AB0D-444CAA395408}"/>
              </a:ext>
            </a:extLst>
          </p:cNvPr>
          <p:cNvCxnSpPr>
            <a:stCxn id="55" idx="2"/>
            <a:endCxn id="51" idx="1"/>
          </p:cNvCxnSpPr>
          <p:nvPr/>
        </p:nvCxnSpPr>
        <p:spPr bwMode="auto">
          <a:xfrm>
            <a:off x="7122875" y="1604937"/>
            <a:ext cx="628003" cy="15705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9DC9765D-6BEA-4171-AB97-AF35E4CE718C}"/>
              </a:ext>
            </a:extLst>
          </p:cNvPr>
          <p:cNvSpPr/>
          <p:nvPr/>
        </p:nvSpPr>
        <p:spPr bwMode="auto">
          <a:xfrm>
            <a:off x="7037462" y="1448911"/>
            <a:ext cx="170825" cy="156026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6356FF3E-1CEF-4A4F-ADF0-449F0BD90595}"/>
              </a:ext>
            </a:extLst>
          </p:cNvPr>
          <p:cNvSpPr/>
          <p:nvPr/>
        </p:nvSpPr>
        <p:spPr bwMode="auto">
          <a:xfrm>
            <a:off x="7949614" y="1502799"/>
            <a:ext cx="281949" cy="94438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E01BB20-E31B-45B5-871F-7DE067C5CD01}"/>
              </a:ext>
            </a:extLst>
          </p:cNvPr>
          <p:cNvSpPr/>
          <p:nvPr/>
        </p:nvSpPr>
        <p:spPr bwMode="auto">
          <a:xfrm>
            <a:off x="8316796" y="1391561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CC8851-6517-4E9F-9E90-871009EF8FEB}"/>
              </a:ext>
            </a:extLst>
          </p:cNvPr>
          <p:cNvCxnSpPr>
            <a:cxnSpLocks/>
          </p:cNvCxnSpPr>
          <p:nvPr/>
        </p:nvCxnSpPr>
        <p:spPr bwMode="auto">
          <a:xfrm>
            <a:off x="8108127" y="812618"/>
            <a:ext cx="99246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BE09F9C-4D5B-44F5-8AE6-AE01AED854BE}"/>
              </a:ext>
            </a:extLst>
          </p:cNvPr>
          <p:cNvCxnSpPr>
            <a:cxnSpLocks/>
          </p:cNvCxnSpPr>
          <p:nvPr/>
        </p:nvCxnSpPr>
        <p:spPr bwMode="auto">
          <a:xfrm>
            <a:off x="8050347" y="902956"/>
            <a:ext cx="107981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Rettangolo 82">
            <a:extLst>
              <a:ext uri="{FF2B5EF4-FFF2-40B4-BE49-F238E27FC236}">
                <a16:creationId xmlns:a16="http://schemas.microsoft.com/office/drawing/2014/main" id="{1B5DF4CE-AB9A-4F9B-993E-D313377EEE37}"/>
              </a:ext>
            </a:extLst>
          </p:cNvPr>
          <p:cNvSpPr/>
          <p:nvPr/>
        </p:nvSpPr>
        <p:spPr bwMode="auto">
          <a:xfrm>
            <a:off x="8403162" y="1391561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BEE1C9F-87A6-47A0-8528-9B0A8CB22B25}"/>
              </a:ext>
            </a:extLst>
          </p:cNvPr>
          <p:cNvSpPr/>
          <p:nvPr/>
        </p:nvSpPr>
        <p:spPr bwMode="auto">
          <a:xfrm>
            <a:off x="8496067" y="1393039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4185456-A5FA-49B0-B7EC-9E16A04B9A49}"/>
              </a:ext>
            </a:extLst>
          </p:cNvPr>
          <p:cNvSpPr/>
          <p:nvPr/>
        </p:nvSpPr>
        <p:spPr bwMode="auto">
          <a:xfrm>
            <a:off x="8316796" y="1467761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26E192-3EE2-40F1-9E54-D5AE2D333E29}"/>
              </a:ext>
            </a:extLst>
          </p:cNvPr>
          <p:cNvSpPr/>
          <p:nvPr/>
        </p:nvSpPr>
        <p:spPr bwMode="auto">
          <a:xfrm>
            <a:off x="8405638" y="1467761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706B7AF-27A6-4647-85B8-E38F3A1321F2}"/>
              </a:ext>
            </a:extLst>
          </p:cNvPr>
          <p:cNvSpPr/>
          <p:nvPr/>
        </p:nvSpPr>
        <p:spPr bwMode="auto">
          <a:xfrm>
            <a:off x="8316587" y="1627415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706EFB0C-72AA-4B42-BD3E-355666B23C0F}"/>
              </a:ext>
            </a:extLst>
          </p:cNvPr>
          <p:cNvSpPr/>
          <p:nvPr/>
        </p:nvSpPr>
        <p:spPr bwMode="auto">
          <a:xfrm>
            <a:off x="8496067" y="1548327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3275024-8C54-4D7D-B0D8-AED2E878FB37}"/>
              </a:ext>
            </a:extLst>
          </p:cNvPr>
          <p:cNvSpPr/>
          <p:nvPr/>
        </p:nvSpPr>
        <p:spPr bwMode="auto">
          <a:xfrm>
            <a:off x="8405202" y="1548327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91FC381-EB0D-4590-ADDB-79BD603FC3EA}"/>
              </a:ext>
            </a:extLst>
          </p:cNvPr>
          <p:cNvSpPr/>
          <p:nvPr/>
        </p:nvSpPr>
        <p:spPr bwMode="auto">
          <a:xfrm>
            <a:off x="8316587" y="1546849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D54F45E-1DA1-4471-9420-27170EF01E1D}"/>
              </a:ext>
            </a:extLst>
          </p:cNvPr>
          <p:cNvSpPr/>
          <p:nvPr/>
        </p:nvSpPr>
        <p:spPr bwMode="auto">
          <a:xfrm>
            <a:off x="8496067" y="1467761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1B9A1B-E791-464C-91FC-0951AB056A58}"/>
              </a:ext>
            </a:extLst>
          </p:cNvPr>
          <p:cNvSpPr/>
          <p:nvPr/>
        </p:nvSpPr>
        <p:spPr bwMode="auto">
          <a:xfrm>
            <a:off x="8407452" y="1627415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443A795-69EB-4145-B946-850582492160}"/>
              </a:ext>
            </a:extLst>
          </p:cNvPr>
          <p:cNvSpPr/>
          <p:nvPr/>
        </p:nvSpPr>
        <p:spPr bwMode="auto">
          <a:xfrm>
            <a:off x="8498108" y="1627415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D8063C74-4780-49F6-9D11-A827033EF977}"/>
              </a:ext>
            </a:extLst>
          </p:cNvPr>
          <p:cNvSpPr/>
          <p:nvPr/>
        </p:nvSpPr>
        <p:spPr bwMode="auto">
          <a:xfrm>
            <a:off x="8588972" y="1544793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4593010-8103-4790-9800-2EA77A03210F}"/>
              </a:ext>
            </a:extLst>
          </p:cNvPr>
          <p:cNvSpPr/>
          <p:nvPr/>
        </p:nvSpPr>
        <p:spPr bwMode="auto">
          <a:xfrm>
            <a:off x="8589513" y="1472127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E2C3607E-893C-4BD1-8E7A-0D9AC7A0EE0C}"/>
              </a:ext>
            </a:extLst>
          </p:cNvPr>
          <p:cNvSpPr/>
          <p:nvPr/>
        </p:nvSpPr>
        <p:spPr bwMode="auto">
          <a:xfrm>
            <a:off x="8588972" y="1627415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1810A206-8B5B-4A5E-8299-2D27F34F620F}"/>
              </a:ext>
            </a:extLst>
          </p:cNvPr>
          <p:cNvSpPr/>
          <p:nvPr/>
        </p:nvSpPr>
        <p:spPr bwMode="auto">
          <a:xfrm>
            <a:off x="8588972" y="1393039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938167FB-1741-4859-BBFB-FB4F4D9394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83" y="1113919"/>
            <a:ext cx="230476" cy="94705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274E4347-D10E-4DAD-B228-E28D226C22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687" y="1112965"/>
            <a:ext cx="230476" cy="94705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F8DD4837-BF21-4FA6-8131-B128E7494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02" y="1124669"/>
            <a:ext cx="367086" cy="119010"/>
          </a:xfrm>
          <a:prstGeom prst="rect">
            <a:avLst/>
          </a:prstGeom>
        </p:spPr>
      </p:pic>
      <p:pic>
        <p:nvPicPr>
          <p:cNvPr id="109" name="Immagine 108">
            <a:extLst>
              <a:ext uri="{FF2B5EF4-FFF2-40B4-BE49-F238E27FC236}">
                <a16:creationId xmlns:a16="http://schemas.microsoft.com/office/drawing/2014/main" id="{7591523E-EF9E-41C0-B8EA-1F90A615E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09" y="1110054"/>
            <a:ext cx="370438" cy="11901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8E042E35-8D25-49B7-A27C-1FC9A2810A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68" y="1174444"/>
            <a:ext cx="577448" cy="98058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993AEB09-587D-45CA-B2C3-9A13A4F8F4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74" y="1219277"/>
            <a:ext cx="511238" cy="12152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43EEDC98-7E48-4C0B-95F5-0D5461441B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47" y="2016849"/>
            <a:ext cx="756800" cy="139962"/>
          </a:xfrm>
          <a:prstGeom prst="rect">
            <a:avLst/>
          </a:prstGeom>
        </p:spPr>
      </p:pic>
      <p:pic>
        <p:nvPicPr>
          <p:cNvPr id="117" name="Immagine 116">
            <a:extLst>
              <a:ext uri="{FF2B5EF4-FFF2-40B4-BE49-F238E27FC236}">
                <a16:creationId xmlns:a16="http://schemas.microsoft.com/office/drawing/2014/main" id="{FB49943B-FAF2-4F6A-BDEA-6861C2D17E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03" y="2016849"/>
            <a:ext cx="756800" cy="139962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EEF8399F-DBFE-4728-B01A-E53D6E94BF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88" y="2213187"/>
            <a:ext cx="756800" cy="139962"/>
          </a:xfrm>
          <a:prstGeom prst="rect">
            <a:avLst/>
          </a:prstGeom>
        </p:spPr>
      </p:pic>
      <p:pic>
        <p:nvPicPr>
          <p:cNvPr id="121" name="Immagine 120">
            <a:extLst>
              <a:ext uri="{FF2B5EF4-FFF2-40B4-BE49-F238E27FC236}">
                <a16:creationId xmlns:a16="http://schemas.microsoft.com/office/drawing/2014/main" id="{4512AF5B-86E3-4669-8EA3-371F2013C7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03" y="2178870"/>
            <a:ext cx="756800" cy="139962"/>
          </a:xfrm>
          <a:prstGeom prst="rect">
            <a:avLst/>
          </a:prstGeom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3AC087C8-7E9C-4040-98B2-A1E6D9602AE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75" y="2395991"/>
            <a:ext cx="687238" cy="139962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B54EF12C-06A5-4CE4-AD39-4FE7BAEFA76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03" y="2354551"/>
            <a:ext cx="687238" cy="139962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608CA4BF-8C89-43AF-BE83-A9566E5478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68" y="1971943"/>
            <a:ext cx="756800" cy="139962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7A724416-EDB3-4E7E-8150-4805C0E2A3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68" y="2143206"/>
            <a:ext cx="617676" cy="139962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12BF009A-C939-4F9E-AD06-584722A2DF2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59" y="2338598"/>
            <a:ext cx="687238" cy="139962"/>
          </a:xfrm>
          <a:prstGeom prst="rect">
            <a:avLst/>
          </a:prstGeom>
        </p:spPr>
      </p:pic>
      <p:pic>
        <p:nvPicPr>
          <p:cNvPr id="136" name="Immagine 135">
            <a:extLst>
              <a:ext uri="{FF2B5EF4-FFF2-40B4-BE49-F238E27FC236}">
                <a16:creationId xmlns:a16="http://schemas.microsoft.com/office/drawing/2014/main" id="{7F9759AE-41B7-4CD9-85DD-A086663B438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87" y="1934693"/>
            <a:ext cx="502857" cy="119848"/>
          </a:xfrm>
          <a:prstGeom prst="rect">
            <a:avLst/>
          </a:prstGeom>
        </p:spPr>
      </p:pic>
      <p:pic>
        <p:nvPicPr>
          <p:cNvPr id="142" name="Immagine 141">
            <a:extLst>
              <a:ext uri="{FF2B5EF4-FFF2-40B4-BE49-F238E27FC236}">
                <a16:creationId xmlns:a16="http://schemas.microsoft.com/office/drawing/2014/main" id="{F6CE8F07-23ED-481B-B117-1C9564F5D27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48" y="2125281"/>
            <a:ext cx="501181" cy="119848"/>
          </a:xfrm>
          <a:prstGeom prst="rect">
            <a:avLst/>
          </a:prstGeom>
        </p:spPr>
      </p:pic>
      <p:pic>
        <p:nvPicPr>
          <p:cNvPr id="144" name="Immagine 143">
            <a:extLst>
              <a:ext uri="{FF2B5EF4-FFF2-40B4-BE49-F238E27FC236}">
                <a16:creationId xmlns:a16="http://schemas.microsoft.com/office/drawing/2014/main" id="{D4B5E518-8796-4AE9-8BB9-7ED469DB86E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72" y="2312627"/>
            <a:ext cx="502857" cy="119010"/>
          </a:xfrm>
          <a:prstGeom prst="rect">
            <a:avLst/>
          </a:prstGeom>
        </p:spPr>
      </p:pic>
      <p:pic>
        <p:nvPicPr>
          <p:cNvPr id="146" name="Immagine 145">
            <a:extLst>
              <a:ext uri="{FF2B5EF4-FFF2-40B4-BE49-F238E27FC236}">
                <a16:creationId xmlns:a16="http://schemas.microsoft.com/office/drawing/2014/main" id="{7BC60110-5DBB-4BC9-B577-F840ABCC563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66" y="877589"/>
            <a:ext cx="1336686" cy="110629"/>
          </a:xfrm>
          <a:prstGeom prst="rect">
            <a:avLst/>
          </a:prstGeom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BD2B82C8-A1E9-4D55-AD0A-150AB1E0C2AB}"/>
              </a:ext>
            </a:extLst>
          </p:cNvPr>
          <p:cNvSpPr txBox="1"/>
          <p:nvPr/>
        </p:nvSpPr>
        <p:spPr>
          <a:xfrm>
            <a:off x="303134" y="2904000"/>
            <a:ext cx="76255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 and evaluate seven different architectures that differ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only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on the activation function employed:</a:t>
            </a: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2F3718-8964-4F0D-944A-C696E85033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15" y="3448875"/>
            <a:ext cx="1099921" cy="1876143"/>
          </a:xfrm>
          <a:prstGeom prst="rect">
            <a:avLst/>
          </a:prstGeom>
        </p:spPr>
      </p:pic>
      <p:pic>
        <p:nvPicPr>
          <p:cNvPr id="151" name="Immagine 15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F39F96-FD64-420B-B058-5725548CB7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66" y="3459699"/>
            <a:ext cx="1702389" cy="1854496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0410ED-6BB9-4079-AA81-8FE3B4114F68}"/>
              </a:ext>
            </a:extLst>
          </p:cNvPr>
          <p:cNvSpPr txBox="1"/>
          <p:nvPr/>
        </p:nvSpPr>
        <p:spPr>
          <a:xfrm>
            <a:off x="274990" y="5352571"/>
            <a:ext cx="3773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Tab1: </a:t>
            </a:r>
            <a:r>
              <a:rPr lang="en-US" sz="11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Bold denotes best result, underline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6314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3" grpId="0" animBg="1"/>
      <p:bldP spid="11" grpId="0" animBg="1"/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55" grpId="0" animBg="1"/>
      <p:bldP spid="63" grpId="0" animBg="1"/>
      <p:bldP spid="64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47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2CB5975-0CBD-4576-AFE5-0C6B438E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720" y="2793852"/>
            <a:ext cx="5669280" cy="22457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CD8CA-0DEC-4715-AD17-EC848ED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4000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ResNet20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3903B6-1DFE-43EF-9F3A-A15BA4AB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5F086-18D5-4A8D-A92E-A6B27A2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04AE5-05A1-431D-9163-0F20F41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12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25729-43B2-4650-BB36-742E43159277}"/>
              </a:ext>
            </a:extLst>
          </p:cNvPr>
          <p:cNvSpPr txBox="1"/>
          <p:nvPr/>
        </p:nvSpPr>
        <p:spPr>
          <a:xfrm>
            <a:off x="152400" y="798473"/>
            <a:ext cx="85344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Max-pooling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layers are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, which makes our hypothesis misplaced in the first place. We need to enforce smoothness throughout the whole model to perform a meaningful evaluation.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Due to its relatively simple implementation and strong performances we decided to repeat the experiment using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residual neural network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).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20DA21-41BE-4FCE-A2F8-7A19B2961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3135930"/>
            <a:ext cx="3352800" cy="17780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C92B70-75C7-4990-B209-66270519C13F}"/>
              </a:ext>
            </a:extLst>
          </p:cNvPr>
          <p:cNvSpPr txBox="1"/>
          <p:nvPr/>
        </p:nvSpPr>
        <p:spPr>
          <a:xfrm>
            <a:off x="166382" y="5173884"/>
            <a:ext cx="853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Overall robustness improved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wrt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VGG case        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better suited for adversarial training (approx. same number of weights)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KAFs reach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best std accuracies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, nevertheless,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Swish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function allows again for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strongest robustness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1015C55-11A6-406D-8A29-1150A4F7D13D}"/>
              </a:ext>
            </a:extLst>
          </p:cNvPr>
          <p:cNvSpPr/>
          <p:nvPr/>
        </p:nvSpPr>
        <p:spPr bwMode="auto">
          <a:xfrm>
            <a:off x="3693952" y="5269974"/>
            <a:ext cx="243840" cy="944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5C312-6FFD-4F9C-8E74-7FA684CD0AC4}"/>
              </a:ext>
            </a:extLst>
          </p:cNvPr>
          <p:cNvSpPr txBox="1"/>
          <p:nvPr/>
        </p:nvSpPr>
        <p:spPr>
          <a:xfrm>
            <a:off x="152400" y="1915210"/>
            <a:ext cx="8686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experienced an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exploding gradient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issue using KAFs in deep (&gt;50 layers) scenarios, thus we chose a ResNet20 architecture as described in the original paper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Kaiming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 He, X. Zhang et al. 2015]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D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ata augmentation: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4 pixels are padded on each side of the image and a 32 × 32 crop is randomly sampled from the resulting image or its horizontal flip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B90395E-EB03-4C87-9CF8-227C042059C4}"/>
              </a:ext>
            </a:extLst>
          </p:cNvPr>
          <p:cNvSpPr/>
          <p:nvPr/>
        </p:nvSpPr>
        <p:spPr bwMode="auto">
          <a:xfrm>
            <a:off x="122237" y="1259942"/>
            <a:ext cx="8915400" cy="1268403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EBD748-D9AA-4205-A378-84486C62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1010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Conclusions and Contributions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C6F9EE-740F-422D-BCB4-679F54A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1BDA5D-BA10-4E8D-958C-76A37216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2B1283-5862-42FE-B737-C997CDB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13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DC528-575F-4C41-A8B7-376F774D3468}"/>
              </a:ext>
            </a:extLst>
          </p:cNvPr>
          <p:cNvSpPr txBox="1"/>
          <p:nvPr/>
        </p:nvSpPr>
        <p:spPr>
          <a:xfrm>
            <a:off x="46037" y="1381651"/>
            <a:ext cx="89916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Sub-optimality in terms of robustness might be explained with the introduction of new parameters which comes with KAFs and thus with an increased non-linearity of the model’s landscape         leveraged during AT, yet can also be exploited by any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gradient-based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attack as well.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</a:endParaRPr>
          </a:p>
          <a:p>
            <a:pPr marL="628650" lvl="1" indent="-171450" algn="ctr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Fix: Try to use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Madry’s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original adversarial training procedure instead. 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[A. </a:t>
            </a:r>
            <a:r>
              <a:rPr lang="en-US" sz="11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, A. </a:t>
            </a:r>
            <a:r>
              <a:rPr lang="en-US" sz="1100" i="1" dirty="0" err="1">
                <a:solidFill>
                  <a:srgbClr val="000000"/>
                </a:solidFill>
                <a:latin typeface="+mn-lt"/>
              </a:rPr>
              <a:t>Makelov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, L. Schmidt et al. 2017]</a:t>
            </a:r>
            <a:r>
              <a:rPr lang="en-US" sz="1100" dirty="0">
                <a:solidFill>
                  <a:srgbClr val="000000"/>
                </a:solidFill>
              </a:rPr>
              <a:t>		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37198B7A-4F7F-4423-A4AA-4CF6B5C25920}"/>
              </a:ext>
            </a:extLst>
          </p:cNvPr>
          <p:cNvSpPr/>
          <p:nvPr/>
        </p:nvSpPr>
        <p:spPr bwMode="auto">
          <a:xfrm>
            <a:off x="5791200" y="1676400"/>
            <a:ext cx="228600" cy="1524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FC4BD9-A408-45DF-9370-6D14685BB982}"/>
              </a:ext>
            </a:extLst>
          </p:cNvPr>
          <p:cNvSpPr txBox="1"/>
          <p:nvPr/>
        </p:nvSpPr>
        <p:spPr>
          <a:xfrm>
            <a:off x="76200" y="2895600"/>
            <a:ext cx="9067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 Presented results can also be seen as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contribution of evidences to the smoothness thesis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, M. Tan, B. Gong et al, 2020]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 We gave a working implementation in TF2 of cutting-edge procedures such as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[E. Wong, L. Rice 2020]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currently lacking even in third- party libraries. Moreover, we enhanced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KAF layer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implementation for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Keras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D301F2-2A23-4C6D-BE72-4A670DB9C0DD}"/>
              </a:ext>
            </a:extLst>
          </p:cNvPr>
          <p:cNvSpPr txBox="1"/>
          <p:nvPr/>
        </p:nvSpPr>
        <p:spPr>
          <a:xfrm>
            <a:off x="46037" y="4069273"/>
            <a:ext cx="864076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b="1" dirty="0">
                <a:solidFill>
                  <a:srgbClr val="000000"/>
                </a:solidFill>
                <a:latin typeface="+mn-lt"/>
              </a:rPr>
              <a:t>Future Works: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b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Test KAFs robustness also in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provable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scenarios such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as Lipschitz-regularization training</a:t>
            </a:r>
            <a:r>
              <a:rPr lang="en-US" sz="1100" dirty="0">
                <a:solidFill>
                  <a:srgbClr val="000000"/>
                </a:solidFill>
                <a:latin typeface="+mn-lt"/>
              </a:rPr>
              <a:t>. 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[Y. </a:t>
            </a:r>
            <a:r>
              <a:rPr lang="en-US" sz="1100" i="1" dirty="0" err="1">
                <a:solidFill>
                  <a:srgbClr val="000000"/>
                </a:solidFill>
                <a:latin typeface="+mn-lt"/>
              </a:rPr>
              <a:t>Tsuzuku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, I. Sato et al. 2018]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2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00"/>
                </a:solidFill>
                <a:latin typeface="+mn-lt"/>
              </a:rPr>
              <a:t>Scale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the proposed defense towards larger datasets such as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ImageNet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to see if results are coherent.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Assess robustness using more-sophisticated attacks: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C&amp;W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DeepFool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or, more importantly,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adaptive attacks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100" i="1" dirty="0" err="1">
                <a:solidFill>
                  <a:srgbClr val="000000"/>
                </a:solidFill>
                <a:latin typeface="+mn-lt"/>
              </a:rPr>
              <a:t>Tramer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, N. </a:t>
            </a:r>
            <a:r>
              <a:rPr lang="en-US" sz="1100" i="1" dirty="0" err="1">
                <a:solidFill>
                  <a:srgbClr val="000000"/>
                </a:solidFill>
                <a:latin typeface="+mn-lt"/>
              </a:rPr>
              <a:t>Carlini</a:t>
            </a:r>
            <a:r>
              <a:rPr lang="en-US" sz="1100" i="1" dirty="0">
                <a:solidFill>
                  <a:srgbClr val="000000"/>
                </a:solidFill>
                <a:latin typeface="+mn-lt"/>
              </a:rPr>
              <a:t> et al. 2020]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8" grpId="0" animBg="1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6090591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57300" y="1203836"/>
            <a:ext cx="6629400" cy="1555263"/>
          </a:xfrm>
        </p:spPr>
        <p:txBody>
          <a:bodyPr anchor="t"/>
          <a:lstStyle/>
          <a:p>
            <a:r>
              <a:rPr lang="en-US" altLang="en-US" sz="3500" dirty="0">
                <a:solidFill>
                  <a:schemeClr val="bg1"/>
                </a:solidFill>
              </a:rPr>
              <a:t>QUESTIONS?</a:t>
            </a: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0" y="5867400"/>
            <a:ext cx="9144000" cy="1366651"/>
            <a:chOff x="0" y="1736"/>
            <a:chExt cx="5760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68DDC0-8772-4DEE-B4B0-C0FF62428BFC}"/>
              </a:ext>
            </a:extLst>
          </p:cNvPr>
          <p:cNvSpPr txBox="1"/>
          <p:nvPr/>
        </p:nvSpPr>
        <p:spPr>
          <a:xfrm>
            <a:off x="347662" y="3017318"/>
            <a:ext cx="8448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(Code and </a:t>
            </a:r>
            <a:r>
              <a:rPr lang="it-IT" sz="1100" b="1" u="sng" dirty="0" err="1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Adversarially-trained</a:t>
            </a:r>
            <a:r>
              <a:rPr lang="it-IT" sz="11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it-IT" sz="1100" b="1" u="sng" dirty="0">
                <a:solidFill>
                  <a:srgbClr val="000000"/>
                </a:solidFill>
              </a:rPr>
              <a:t>)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A81952-21D2-4B04-A1D3-A520C82A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299" y="4098901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5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1D8A4094-F8C7-44C6-8E7D-90AB07D7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400" y="6296247"/>
            <a:ext cx="2895600" cy="457200"/>
          </a:xfrm>
        </p:spPr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35C1EED2-3365-41AC-955F-86944A9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34199" y="6366545"/>
            <a:ext cx="1905000" cy="457200"/>
          </a:xfrm>
        </p:spPr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3978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  <p:bldP spid="5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BCAAAB98-2FE2-421B-B319-AC19E72E7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28" y="3603039"/>
            <a:ext cx="3688672" cy="1331419"/>
          </a:xfrm>
          <a:prstGeom prst="rect">
            <a:avLst/>
          </a:prstGeom>
        </p:spPr>
      </p:pic>
      <p:pic>
        <p:nvPicPr>
          <p:cNvPr id="4" name="Immagine 3" descr="Immagine che contiene gatto, guardando, sedendo, fotocamera&#10;&#10;Descrizione generata automaticamente">
            <a:extLst>
              <a:ext uri="{FF2B5EF4-FFF2-40B4-BE49-F238E27FC236}">
                <a16:creationId xmlns:a16="http://schemas.microsoft.com/office/drawing/2014/main" id="{AC572335-F2FF-4086-8C29-60AD4ACBD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43042"/>
            <a:ext cx="6705600" cy="2998409"/>
          </a:xfrm>
          <a:prstGeom prst="rect">
            <a:avLst/>
          </a:prstGeom>
        </p:spPr>
      </p:pic>
      <p:sp>
        <p:nvSpPr>
          <p:cNvPr id="7" name="Segnaposto data 4">
            <a:extLst>
              <a:ext uri="{FF2B5EF4-FFF2-40B4-BE49-F238E27FC236}">
                <a16:creationId xmlns:a16="http://schemas.microsoft.com/office/drawing/2014/main" id="{FDF1ECF5-6047-458D-910B-4B73985C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4E9-88C2-43A0-ACB9-0FE255B0563D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246DB042-F7BD-43DC-80B5-57D1BF2D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Robustness Of Deep Neural Networks Using Trainable Activation Functions</a:t>
            </a:r>
          </a:p>
          <a:p>
            <a:endParaRPr lang="it-IT" altLang="en-US" dirty="0"/>
          </a:p>
        </p:txBody>
      </p:sp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A73F10C6-ADFD-4B66-887F-7E61657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B26BFE0-24CA-4D1D-B84B-04DC07F43F5C}" type="slidenum">
              <a:rPr lang="it-IT" altLang="en-US" smtClean="0"/>
              <a:pPr/>
              <a:t>2</a:t>
            </a:fld>
            <a:endParaRPr lang="it-IT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D5E766A-1527-483A-B0E3-86B3A2943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261233"/>
            <a:ext cx="7416800" cy="509587"/>
          </a:xfrm>
        </p:spPr>
        <p:txBody>
          <a:bodyPr/>
          <a:lstStyle/>
          <a:p>
            <a:r>
              <a:rPr lang="en-US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Intriguing Properties Of Neural Networks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72866E6-07EE-4633-869B-319DB1ED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9C36A1-1CB6-418D-AA23-8ADEF3787092}"/>
              </a:ext>
            </a:extLst>
          </p:cNvPr>
          <p:cNvSpPr txBox="1"/>
          <p:nvPr/>
        </p:nvSpPr>
        <p:spPr>
          <a:xfrm>
            <a:off x="114300" y="997019"/>
            <a:ext cx="845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rgbClr val="000000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ea typeface="Cambria" panose="02040503050406030204" pitchFamily="18" charset="0"/>
                <a:cs typeface="Helvetica" panose="020B0604020202020204" pitchFamily="34" charset="0"/>
              </a:rPr>
              <a:t>Neural Networks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are brittle </a:t>
            </a:r>
            <a:r>
              <a:rPr lang="en-US" sz="140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non-random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small perturbations of the input 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5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</a:t>
            </a:r>
            <a:r>
              <a:rPr lang="en-US" sz="13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[Christian </a:t>
            </a:r>
            <a:r>
              <a:rPr lang="en-US" sz="13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Szegedy</a:t>
            </a:r>
            <a:r>
              <a:rPr lang="en-US" sz="13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Wojciech Zaremba et al. 2014]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81FF5D-9D4C-48E1-B79B-227DFDCEAA47}"/>
              </a:ext>
            </a:extLst>
          </p:cNvPr>
          <p:cNvSpPr txBox="1"/>
          <p:nvPr/>
        </p:nvSpPr>
        <p:spPr>
          <a:xfrm>
            <a:off x="114300" y="3407800"/>
            <a:ext cx="790312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Adversarial Examples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 be found in several different domains other than image classification:</a:t>
            </a:r>
          </a:p>
          <a:p>
            <a:pPr marL="628650" lvl="1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Natural Language Processing 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Moustafa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Alzantot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2018]</a:t>
            </a:r>
            <a:endParaRPr lang="en-US" sz="12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Automatic Speech Recognition </a:t>
            </a:r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[Yao Qin et al. 2019]</a:t>
            </a:r>
          </a:p>
          <a:p>
            <a:pPr lvl="1">
              <a:buClr>
                <a:schemeClr val="accent1">
                  <a:lumMod val="10000"/>
                </a:schemeClr>
              </a:buClr>
            </a:pPr>
            <a:r>
              <a:rPr lang="en-US" sz="13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so on …</a:t>
            </a:r>
          </a:p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7555FD-F762-4C48-9CDD-5565907A1038}"/>
              </a:ext>
            </a:extLst>
          </p:cNvPr>
          <p:cNvSpPr txBox="1"/>
          <p:nvPr/>
        </p:nvSpPr>
        <p:spPr>
          <a:xfrm>
            <a:off x="6203520" y="4950648"/>
            <a:ext cx="26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[Yuan Gong, Christian P. 2018]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CF4D7C-C2F3-46B8-ACB7-DA9B21EB5916}"/>
              </a:ext>
            </a:extLst>
          </p:cNvPr>
          <p:cNvSpPr txBox="1"/>
          <p:nvPr/>
        </p:nvSpPr>
        <p:spPr>
          <a:xfrm>
            <a:off x="111504" y="4975748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Can be computed through</a:t>
            </a: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backpropagation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gradient ascent, </a:t>
            </a: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optimizing: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F87D689-EE66-44A8-82D5-3C67E41049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24" y="5497485"/>
            <a:ext cx="1905001" cy="320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DCDD6F-142D-4B26-BE3B-5D8DA78EE12D}"/>
              </a:ext>
            </a:extLst>
          </p:cNvPr>
          <p:cNvSpPr/>
          <p:nvPr/>
        </p:nvSpPr>
        <p:spPr bwMode="auto">
          <a:xfrm>
            <a:off x="76200" y="1072016"/>
            <a:ext cx="8991600" cy="4218607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DE0026-C1E8-4F4B-9250-6900C583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915-77E2-4150-AE63-5353B4C18B79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B52097D-836E-4806-91DC-E30DDDB8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78242929-CC3A-4847-835F-BCCC9EE8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9DE92EB-E317-4249-AF4E-BD457EF6CAE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7353EB9-D2BA-41E4-8D90-E1E127839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5000" y="282086"/>
            <a:ext cx="7416800" cy="504825"/>
          </a:xfrm>
        </p:spPr>
        <p:txBody>
          <a:bodyPr/>
          <a:lstStyle/>
          <a:p>
            <a:pPr algn="ctr"/>
            <a:r>
              <a:rPr lang="en-US" altLang="en-US" dirty="0"/>
              <a:t>Agenda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3E5D51-A561-461D-8A09-51DA4B118F9B}"/>
              </a:ext>
            </a:extLst>
          </p:cNvPr>
          <p:cNvSpPr txBox="1"/>
          <p:nvPr/>
        </p:nvSpPr>
        <p:spPr>
          <a:xfrm>
            <a:off x="1551193" y="1496393"/>
            <a:ext cx="57912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Motivations and Current Effective(?) Defenses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DED2A7-5DCD-4A5B-9B0B-0CF0FAB9AB2D}"/>
              </a:ext>
            </a:extLst>
          </p:cNvPr>
          <p:cNvSpPr txBox="1"/>
          <p:nvPr/>
        </p:nvSpPr>
        <p:spPr>
          <a:xfrm>
            <a:off x="1547475" y="2107351"/>
            <a:ext cx="3842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</a:t>
            </a: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n-lt"/>
              </a:rPr>
              <a:t>Kernel-Based Activation Functions (KAFs)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1A82E-E1F9-4FA3-A0F6-ED34B09B3D30}"/>
              </a:ext>
            </a:extLst>
          </p:cNvPr>
          <p:cNvSpPr txBox="1"/>
          <p:nvPr/>
        </p:nvSpPr>
        <p:spPr>
          <a:xfrm>
            <a:off x="1556731" y="2718309"/>
            <a:ext cx="469166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 </a:t>
            </a: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The role of activation functions in Adversarial Training</a:t>
            </a:r>
          </a:p>
          <a:p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4DCC53F-4D31-4D55-BE76-D2711E017F83}"/>
              </a:ext>
            </a:extLst>
          </p:cNvPr>
          <p:cNvSpPr txBox="1"/>
          <p:nvPr/>
        </p:nvSpPr>
        <p:spPr>
          <a:xfrm>
            <a:off x="1554112" y="3298598"/>
            <a:ext cx="32431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VGG architectures-inspired results </a:t>
            </a:r>
          </a:p>
          <a:p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E2B3381-DF85-4502-8544-521D0C2302C7}"/>
              </a:ext>
            </a:extLst>
          </p:cNvPr>
          <p:cNvSpPr txBox="1"/>
          <p:nvPr/>
        </p:nvSpPr>
        <p:spPr>
          <a:xfrm>
            <a:off x="1554112" y="3911227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ResNet20 results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6FBD94-0FC4-497A-BF09-CF631CD138EF}"/>
              </a:ext>
            </a:extLst>
          </p:cNvPr>
          <p:cNvSpPr txBox="1"/>
          <p:nvPr/>
        </p:nvSpPr>
        <p:spPr>
          <a:xfrm>
            <a:off x="1553290" y="4499561"/>
            <a:ext cx="2980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Contributions and Future Works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egnaposto data 3">
            <a:extLst>
              <a:ext uri="{FF2B5EF4-FFF2-40B4-BE49-F238E27FC236}">
                <a16:creationId xmlns:a16="http://schemas.microsoft.com/office/drawing/2014/main" id="{1F46B384-51DB-404A-8DD5-0AD32C7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07FE-4076-41EE-A840-1E1C38031FAF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79" name="Segnaposto piè di pagina 4">
            <a:extLst>
              <a:ext uri="{FF2B5EF4-FFF2-40B4-BE49-F238E27FC236}">
                <a16:creationId xmlns:a16="http://schemas.microsoft.com/office/drawing/2014/main" id="{32E6D21F-6C98-4110-89D3-FF4DAE2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0" name="Segnaposto numero diapositiva 5">
            <a:extLst>
              <a:ext uri="{FF2B5EF4-FFF2-40B4-BE49-F238E27FC236}">
                <a16:creationId xmlns:a16="http://schemas.microsoft.com/office/drawing/2014/main" id="{0CA393F4-8112-4822-9588-968F652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D68770C-CD0A-42F5-849E-0FD606F2ACEF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750B2043-882C-4CA6-B922-AAFCA81C3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263525"/>
            <a:ext cx="7416800" cy="504825"/>
          </a:xfrm>
          <a:ln/>
        </p:spPr>
        <p:txBody>
          <a:bodyPr/>
          <a:lstStyle/>
          <a:p>
            <a:pPr algn="ctr"/>
            <a:r>
              <a:rPr lang="en-US" altLang="en-US" dirty="0"/>
              <a:t>Motivations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63FE-80BA-4FAF-9D8F-8E781C44A67D}"/>
              </a:ext>
            </a:extLst>
          </p:cNvPr>
          <p:cNvSpPr txBox="1"/>
          <p:nvPr/>
        </p:nvSpPr>
        <p:spPr>
          <a:xfrm>
            <a:off x="93218" y="1143000"/>
            <a:ext cx="2895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High Security Concerns: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</a:rPr>
              <a:t>Safety-critical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applications not yet reliable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Malware, intrusion detection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Face recognition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pic>
        <p:nvPicPr>
          <p:cNvPr id="6" name="Immagine 5" descr="Immagine che contiene fotografia, persona, posando, uomo&#10;&#10;Descrizione generata automaticamente">
            <a:extLst>
              <a:ext uri="{FF2B5EF4-FFF2-40B4-BE49-F238E27FC236}">
                <a16:creationId xmlns:a16="http://schemas.microsoft.com/office/drawing/2014/main" id="{2110E13E-8BB4-42CA-A7D7-00E93AF6E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16" y="1004551"/>
            <a:ext cx="3795351" cy="206801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69F21-7170-4B0D-B887-59FA762847ED}"/>
              </a:ext>
            </a:extLst>
          </p:cNvPr>
          <p:cNvSpPr txBox="1"/>
          <p:nvPr/>
        </p:nvSpPr>
        <p:spPr>
          <a:xfrm>
            <a:off x="2988817" y="3090675"/>
            <a:ext cx="3964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[Mahmood Sharif,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Sruti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Bhagavatula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2016]</a:t>
            </a:r>
            <a:r>
              <a:rPr lang="en-US" sz="1300" i="1" dirty="0">
                <a:latin typeface="+mj-lt"/>
              </a:rPr>
              <a:t>[</a:t>
            </a:r>
          </a:p>
        </p:txBody>
      </p:sp>
      <p:pic>
        <p:nvPicPr>
          <p:cNvPr id="9" name="Immagine 8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F5910130-7AEB-42B2-AFC9-4E35C1B61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30" y="1076451"/>
            <a:ext cx="1904999" cy="170262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AE81C6-6405-445F-A671-208753F0D10C}"/>
              </a:ext>
            </a:extLst>
          </p:cNvPr>
          <p:cNvSpPr txBox="1"/>
          <p:nvPr/>
        </p:nvSpPr>
        <p:spPr>
          <a:xfrm>
            <a:off x="6784168" y="2854474"/>
            <a:ext cx="22074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[Kevin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Eykholt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2018]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4D57F3-EA92-462D-8813-A80FBF69FF28}"/>
              </a:ext>
            </a:extLst>
          </p:cNvPr>
          <p:cNvSpPr txBox="1"/>
          <p:nvPr/>
        </p:nvSpPr>
        <p:spPr>
          <a:xfrm>
            <a:off x="89889" y="3969870"/>
            <a:ext cx="5240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We want to develop human-aligned models: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Basic idea: humans do not suffer from such brittleness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i="1" dirty="0">
                <a:solidFill>
                  <a:srgbClr val="000000"/>
                </a:solidFill>
                <a:latin typeface="+mn-lt"/>
              </a:rPr>
              <a:t>Robustness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Interpretability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seem to be strictly connected</a:t>
            </a:r>
          </a:p>
        </p:txBody>
      </p:sp>
      <p:pic>
        <p:nvPicPr>
          <p:cNvPr id="19" name="Immagine 18" descr="Immagine che contiene mammifero, scimmia, gatto, fotografia&#10;&#10;Descrizione generata automaticamente">
            <a:extLst>
              <a:ext uri="{FF2B5EF4-FFF2-40B4-BE49-F238E27FC236}">
                <a16:creationId xmlns:a16="http://schemas.microsoft.com/office/drawing/2014/main" id="{3AF92395-4F7A-4C73-9236-5B4B96D9B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07" y="3833096"/>
            <a:ext cx="1157993" cy="1235803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F8DC510-F473-402E-BCF4-27166A49C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34" y="3842584"/>
            <a:ext cx="1157993" cy="1226315"/>
          </a:xfrm>
          <a:prstGeom prst="rect">
            <a:avLst/>
          </a:prstGeom>
        </p:spPr>
      </p:pic>
      <p:pic>
        <p:nvPicPr>
          <p:cNvPr id="23" name="Immagine 22" descr="Immagine che contiene computer, gatto&#10;&#10;Descrizione generata automaticamente">
            <a:extLst>
              <a:ext uri="{FF2B5EF4-FFF2-40B4-BE49-F238E27FC236}">
                <a16:creationId xmlns:a16="http://schemas.microsoft.com/office/drawing/2014/main" id="{FCE4598B-9620-4E88-83DC-A6E5206E0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61" y="3842584"/>
            <a:ext cx="1205529" cy="12543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502CA2-BEA3-4CF5-98AE-222F8CA999CC}"/>
              </a:ext>
            </a:extLst>
          </p:cNvPr>
          <p:cNvSpPr txBox="1"/>
          <p:nvPr/>
        </p:nvSpPr>
        <p:spPr>
          <a:xfrm>
            <a:off x="5197679" y="5141168"/>
            <a:ext cx="3723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n-lt"/>
              </a:rPr>
              <a:t>[Dimitris Tsipras,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Shibani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Santurkar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569231-B147-400F-A412-F4DCA7370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450" y="3676466"/>
            <a:ext cx="464305" cy="11984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DE0938-050F-4822-89CC-43E51F53F9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667172"/>
            <a:ext cx="702324" cy="12487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A3897C8-793C-4333-95F7-A1A9E76200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68" y="3667172"/>
            <a:ext cx="904305" cy="12487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B3D7A5-3E70-4AEB-BB04-728404BCB551}"/>
              </a:ext>
            </a:extLst>
          </p:cNvPr>
          <p:cNvSpPr txBox="1"/>
          <p:nvPr/>
        </p:nvSpPr>
        <p:spPr>
          <a:xfrm>
            <a:off x="531014" y="5357157"/>
            <a:ext cx="4483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“Adversarial examples are not bugs, they are features”: </a:t>
            </a:r>
          </a:p>
          <a:p>
            <a:r>
              <a:rPr lang="en-US" sz="1200" dirty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24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ttangolo 12291">
            <a:extLst>
              <a:ext uri="{FF2B5EF4-FFF2-40B4-BE49-F238E27FC236}">
                <a16:creationId xmlns:a16="http://schemas.microsoft.com/office/drawing/2014/main" id="{91D16A53-558E-4CA6-A81E-D52278FAE9A3}"/>
              </a:ext>
            </a:extLst>
          </p:cNvPr>
          <p:cNvSpPr/>
          <p:nvPr/>
        </p:nvSpPr>
        <p:spPr bwMode="auto">
          <a:xfrm>
            <a:off x="3009212" y="494956"/>
            <a:ext cx="3165223" cy="520785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4D6C7189-7E26-4BD4-9A53-B59654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719C-3296-4AED-810F-F7E9577C806C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FAF6FD5-2C0D-4DA2-AA42-846941F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Robustness Of Deep Neural Networks Using Trainable Activation Functions</a:t>
            </a:r>
            <a:endParaRPr lang="it-IT" altLang="en-US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95BDC13F-3CA9-4588-A2B8-A3E7087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1A0F32C-0D84-4FFC-B0E6-07BEAA0AF557}" type="slidenum">
              <a:rPr lang="it-IT" altLang="en-US" smtClean="0"/>
              <a:pPr/>
              <a:t>5</a:t>
            </a:fld>
            <a:endParaRPr lang="it-IT" alt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A8FDE3B-3574-43EB-B98D-4B13FF10B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-5234"/>
            <a:ext cx="7416800" cy="504825"/>
          </a:xfrm>
          <a:ln/>
        </p:spPr>
        <p:txBody>
          <a:bodyPr/>
          <a:lstStyle/>
          <a:p>
            <a:pPr algn="ctr"/>
            <a:r>
              <a:rPr lang="en-US" altLang="en-US" dirty="0"/>
              <a:t>Defenses</a:t>
            </a:r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9AFC5142-7852-49E0-93B5-81B7364C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86C8-A405-4C68-81C4-C57BB366A44E}"/>
              </a:ext>
            </a:extLst>
          </p:cNvPr>
          <p:cNvSpPr txBox="1"/>
          <p:nvPr/>
        </p:nvSpPr>
        <p:spPr>
          <a:xfrm>
            <a:off x="914400" y="12954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FFBE9EF-3177-4128-B22D-5064D4DF490D}"/>
              </a:ext>
            </a:extLst>
          </p:cNvPr>
          <p:cNvSpPr/>
          <p:nvPr/>
        </p:nvSpPr>
        <p:spPr bwMode="auto">
          <a:xfrm>
            <a:off x="0" y="6090188"/>
            <a:ext cx="1219200" cy="23083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22F6C5-255E-468B-B09A-26A02A3DAF4B}"/>
              </a:ext>
            </a:extLst>
          </p:cNvPr>
          <p:cNvSpPr txBox="1"/>
          <p:nvPr/>
        </p:nvSpPr>
        <p:spPr>
          <a:xfrm>
            <a:off x="381011" y="494957"/>
            <a:ext cx="2185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Detection Methods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72A9F-3610-44FA-8C8F-5D8D1B2E4F4A}"/>
              </a:ext>
            </a:extLst>
          </p:cNvPr>
          <p:cNvSpPr txBox="1"/>
          <p:nvPr/>
        </p:nvSpPr>
        <p:spPr>
          <a:xfrm>
            <a:off x="6389657" y="461846"/>
            <a:ext cx="237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Provable Robustness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B95576-6B22-4FAB-A377-3061843E7F78}"/>
              </a:ext>
            </a:extLst>
          </p:cNvPr>
          <p:cNvSpPr txBox="1"/>
          <p:nvPr/>
        </p:nvSpPr>
        <p:spPr>
          <a:xfrm>
            <a:off x="3270354" y="574245"/>
            <a:ext cx="278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Adversarial Training (AT)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EE9DE-1580-4CF9-8ED1-B2ECD832ABAD}"/>
              </a:ext>
            </a:extLst>
          </p:cNvPr>
          <p:cNvSpPr txBox="1"/>
          <p:nvPr/>
        </p:nvSpPr>
        <p:spPr>
          <a:xfrm>
            <a:off x="0" y="1018232"/>
            <a:ext cx="29950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Add a “patch” to the network which is in turn another neural network.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Such NN, is used as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detector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spot adversarial perturbations from the analysis of layer’s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statistics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Training samples extended with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binary label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denoting the presence of an adversary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Easy to perform, tractable computational overhead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Tend to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overfit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specific attack used during training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6BA8B2DA-AB57-4D60-8FFB-686B79C8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" y="4325579"/>
            <a:ext cx="2988049" cy="1528327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4903C4A-B4EE-495D-AD1F-2C69E87B187D}"/>
              </a:ext>
            </a:extLst>
          </p:cNvPr>
          <p:cNvSpPr txBox="1"/>
          <p:nvPr/>
        </p:nvSpPr>
        <p:spPr>
          <a:xfrm>
            <a:off x="41429" y="5838510"/>
            <a:ext cx="165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0000"/>
                </a:solidFill>
                <a:latin typeface="+mn-lt"/>
              </a:rPr>
              <a:t>[H. Metzen et al. 2017]</a:t>
            </a:r>
            <a:endParaRPr lang="en-US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1F89A8-1D37-4D60-A59F-E13A2891AF69}"/>
              </a:ext>
            </a:extLst>
          </p:cNvPr>
          <p:cNvSpPr txBox="1"/>
          <p:nvPr/>
        </p:nvSpPr>
        <p:spPr>
          <a:xfrm>
            <a:off x="3131571" y="1256004"/>
            <a:ext cx="2362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Train to approximate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min, max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5876AAC-E773-45C0-BFD0-75E422DD1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63" y="1881339"/>
            <a:ext cx="2562750" cy="573570"/>
          </a:xfrm>
          <a:prstGeom prst="rect">
            <a:avLst/>
          </a:prstGeom>
        </p:spPr>
      </p:pic>
      <p:sp>
        <p:nvSpPr>
          <p:cNvPr id="12288" name="CasellaDiTesto 12287">
            <a:extLst>
              <a:ext uri="{FF2B5EF4-FFF2-40B4-BE49-F238E27FC236}">
                <a16:creationId xmlns:a16="http://schemas.microsoft.com/office/drawing/2014/main" id="{DA5C049A-7617-4DB9-9B6F-2DFA87FA1C31}"/>
              </a:ext>
            </a:extLst>
          </p:cNvPr>
          <p:cNvSpPr txBox="1"/>
          <p:nvPr/>
        </p:nvSpPr>
        <p:spPr>
          <a:xfrm>
            <a:off x="4114800" y="279772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89" name="CasellaDiTesto 12288">
            <a:extLst>
              <a:ext uri="{FF2B5EF4-FFF2-40B4-BE49-F238E27FC236}">
                <a16:creationId xmlns:a16="http://schemas.microsoft.com/office/drawing/2014/main" id="{D701E73C-F533-41B5-BCBC-C04225902C94}"/>
              </a:ext>
            </a:extLst>
          </p:cNvPr>
          <p:cNvSpPr txBox="1"/>
          <p:nvPr/>
        </p:nvSpPr>
        <p:spPr>
          <a:xfrm>
            <a:off x="3131571" y="2664836"/>
            <a:ext cx="278374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Inner maximization is computed crafting adversarial examples on-the-fly</a:t>
            </a:r>
          </a:p>
          <a:p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Running-time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boosted with novel techniques: 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[E. Wong, L. Rice 2020]</a:t>
            </a:r>
          </a:p>
          <a:p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Only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unbroken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known defense, believed to be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truly robust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Robustness accuracy up to 50% 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Std Accuracy ~ 80 %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(CIFAR10, delta &lt;= 8/255)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0" name="CasellaDiTesto 12289">
            <a:extLst>
              <a:ext uri="{FF2B5EF4-FFF2-40B4-BE49-F238E27FC236}">
                <a16:creationId xmlns:a16="http://schemas.microsoft.com/office/drawing/2014/main" id="{3AF0B1E5-62FA-45E2-B0F0-195AC8747EC8}"/>
              </a:ext>
            </a:extLst>
          </p:cNvPr>
          <p:cNvSpPr txBox="1"/>
          <p:nvPr/>
        </p:nvSpPr>
        <p:spPr>
          <a:xfrm>
            <a:off x="6236605" y="953805"/>
            <a:ext cx="2851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Aims to give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formal certification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of the robustness of a model.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want to guarantee that, for any allowed perturbation our model will always predict the correct class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Problem approached through different techniques: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Lipschitz Regularization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Linear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Semi-Definite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Randomized Smoothing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CasellaDiTesto 12290">
            <a:extLst>
              <a:ext uri="{FF2B5EF4-FFF2-40B4-BE49-F238E27FC236}">
                <a16:creationId xmlns:a16="http://schemas.microsoft.com/office/drawing/2014/main" id="{82B99B1D-CC61-400B-A6B7-7862836F5A37}"/>
              </a:ext>
            </a:extLst>
          </p:cNvPr>
          <p:cNvSpPr txBox="1"/>
          <p:nvPr/>
        </p:nvSpPr>
        <p:spPr>
          <a:xfrm>
            <a:off x="6180185" y="4598952"/>
            <a:ext cx="28515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Provides provably robust models (up to computationally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negl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 probability)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Currently intractable for large-scale networks, architecture-specific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0" grpId="0"/>
      <p:bldP spid="23" grpId="0"/>
      <p:bldP spid="24" grpId="0"/>
      <p:bldP spid="21" grpId="0"/>
      <p:bldP spid="26" grpId="0"/>
      <p:bldP spid="27" grpId="0"/>
      <p:bldP spid="12289" grpId="0"/>
      <p:bldP spid="12290" grpId="0"/>
      <p:bldP spid="122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data 3">
            <a:extLst>
              <a:ext uri="{FF2B5EF4-FFF2-40B4-BE49-F238E27FC236}">
                <a16:creationId xmlns:a16="http://schemas.microsoft.com/office/drawing/2014/main" id="{0C8D111F-1BD5-4A2D-97B4-31C626EB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71D-0EDB-4605-85E9-1D69D8EEADBE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480359F2-A3F4-4744-A48D-C4400E5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9C826F1-1E2F-4610-8206-29827412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93D114-5261-4489-8BF0-830D673E35A0}" type="slidenum">
              <a:rPr lang="it-IT" altLang="en-US"/>
              <a:pPr/>
              <a:t>6</a:t>
            </a:fld>
            <a:endParaRPr lang="it-IT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CFF7369-0B5C-48D5-B753-CC42E0EFE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2162" y="239552"/>
            <a:ext cx="7559675" cy="504825"/>
          </a:xfrm>
        </p:spPr>
        <p:txBody>
          <a:bodyPr/>
          <a:lstStyle/>
          <a:p>
            <a:pPr algn="ctr"/>
            <a:r>
              <a:rPr lang="en-US" altLang="en-US" dirty="0"/>
              <a:t>Kernel-Based Activation Functions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C3F8BB-8AF0-4ADE-A240-416152E7A2D2}"/>
              </a:ext>
            </a:extLst>
          </p:cNvPr>
          <p:cNvSpPr txBox="1"/>
          <p:nvPr/>
        </p:nvSpPr>
        <p:spPr>
          <a:xfrm>
            <a:off x="301217" y="920871"/>
            <a:ext cx="830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Along with ‘traditional’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fixed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(e.g.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ELU, Tanh, Swish, ..), we can devise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adaptive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whose shape is learned through the optimization of parameters present in their formulation: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Adaptive Piece-Wise Linear Activation Functions (APLs)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Agostinelli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 2014]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Spline Activation Functions (SAFs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, M.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Scarpiniti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 2017]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000000"/>
                </a:solidFill>
                <a:latin typeface="+mn-lt"/>
              </a:rPr>
              <a:t>Maxout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layers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[I. Goodfellow et al. 2013]</a:t>
            </a:r>
            <a:endParaRPr lang="en-US" sz="1200" i="1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8E659-4A3B-4602-A220-328F43B4B53C}"/>
              </a:ext>
            </a:extLst>
          </p:cNvPr>
          <p:cNvSpPr txBox="1"/>
          <p:nvPr/>
        </p:nvSpPr>
        <p:spPr>
          <a:xfrm>
            <a:off x="300989" y="3134749"/>
            <a:ext cx="8542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In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, S. V.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Vaerenbergh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2017],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introduce a novel class of trainable activation functions called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kernel-based activation functions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(KAFs):</a:t>
            </a:r>
            <a:endParaRPr lang="en-US" sz="1400" i="1" u="sng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582A634-BBBF-46B0-B355-AB5CCCC5B2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23" y="3644185"/>
            <a:ext cx="2136987" cy="608145"/>
          </a:xfrm>
          <a:prstGeom prst="rect">
            <a:avLst/>
          </a:prstGeom>
        </p:spPr>
      </p:pic>
      <p:pic>
        <p:nvPicPr>
          <p:cNvPr id="44032" name="Immagine 44031">
            <a:extLst>
              <a:ext uri="{FF2B5EF4-FFF2-40B4-BE49-F238E27FC236}">
                <a16:creationId xmlns:a16="http://schemas.microsoft.com/office/drawing/2014/main" id="{13338B47-2B60-4515-8D31-2D4C151EE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62" y="4352208"/>
            <a:ext cx="449066" cy="19306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7E6088D-3E57-4D63-8D20-033537F01F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95" y="4790072"/>
            <a:ext cx="1112533" cy="1237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711725-0717-4FE8-80E6-CB22191BBB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92" y="5110706"/>
            <a:ext cx="427733" cy="193067"/>
          </a:xfrm>
          <a:prstGeom prst="rect">
            <a:avLst/>
          </a:prstGeom>
        </p:spPr>
      </p:pic>
      <p:pic>
        <p:nvPicPr>
          <p:cNvPr id="44045" name="Immagine 44044">
            <a:extLst>
              <a:ext uri="{FF2B5EF4-FFF2-40B4-BE49-F238E27FC236}">
                <a16:creationId xmlns:a16="http://schemas.microsoft.com/office/drawing/2014/main" id="{E6097432-F104-4363-9EB8-B5081C71D1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25" y="5562600"/>
            <a:ext cx="1526400" cy="258133"/>
          </a:xfrm>
          <a:prstGeom prst="rect">
            <a:avLst/>
          </a:prstGeom>
        </p:spPr>
      </p:pic>
      <p:pic>
        <p:nvPicPr>
          <p:cNvPr id="44047" name="Immagine 44046">
            <a:extLst>
              <a:ext uri="{FF2B5EF4-FFF2-40B4-BE49-F238E27FC236}">
                <a16:creationId xmlns:a16="http://schemas.microsoft.com/office/drawing/2014/main" id="{9A9256DF-7EE3-44EB-88DE-F174A71542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562600"/>
            <a:ext cx="2037334" cy="242133"/>
          </a:xfrm>
          <a:prstGeom prst="rect">
            <a:avLst/>
          </a:prstGeom>
        </p:spPr>
      </p:pic>
      <p:sp>
        <p:nvSpPr>
          <p:cNvPr id="44039" name="CasellaDiTesto 44038">
            <a:extLst>
              <a:ext uri="{FF2B5EF4-FFF2-40B4-BE49-F238E27FC236}">
                <a16:creationId xmlns:a16="http://schemas.microsoft.com/office/drawing/2014/main" id="{2A73D6A2-5ADC-437B-BC12-013C7470F86A}"/>
              </a:ext>
            </a:extLst>
          </p:cNvPr>
          <p:cNvSpPr txBox="1"/>
          <p:nvPr/>
        </p:nvSpPr>
        <p:spPr>
          <a:xfrm>
            <a:off x="792162" y="4308924"/>
            <a:ext cx="726214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Where               are the weights to train, called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mixing coefficients.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                            is a 1-dimensional kernel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            are the kernel’s dictionary elements and      the dictionary size, which is user-defined.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First derivatives: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pic>
        <p:nvPicPr>
          <p:cNvPr id="44041" name="Immagine 44040">
            <a:extLst>
              <a:ext uri="{FF2B5EF4-FFF2-40B4-BE49-F238E27FC236}">
                <a16:creationId xmlns:a16="http://schemas.microsoft.com/office/drawing/2014/main" id="{6ECDDE51-2492-40B5-9F05-62563B7CB6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183240"/>
            <a:ext cx="136533" cy="12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40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sterni, luce, scuro, sedendo&#10;&#10;Descrizione generata automaticamente">
            <a:extLst>
              <a:ext uri="{FF2B5EF4-FFF2-40B4-BE49-F238E27FC236}">
                <a16:creationId xmlns:a16="http://schemas.microsoft.com/office/drawing/2014/main" id="{EB3A4BBF-31F2-4B03-A3F9-6348F97D9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14" y="-230234"/>
            <a:ext cx="3102499" cy="31642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AC4014-43E5-443D-90D9-79A753CA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2" y="254000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KAF Design Details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00DD14-F9B9-472D-B4B7-6FB6C59E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2A2E-57D2-4B87-A428-E044F411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C19F5-719F-4A8A-B05A-E0682A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7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6BC9EE-31BA-4A84-A7B7-AF951781D5FC}"/>
              </a:ext>
            </a:extLst>
          </p:cNvPr>
          <p:cNvSpPr txBox="1"/>
          <p:nvPr/>
        </p:nvSpPr>
        <p:spPr>
          <a:xfrm>
            <a:off x="288809" y="1231120"/>
            <a:ext cx="834390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Dictionary elements uniformly sampled around 0 with step size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</a:rPr>
              <a:t>Gaussian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kernel: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Heuristic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Guarantees a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 local 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effect of the mixing coefficients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w.r.t.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the overall shape            ease optimization 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E55C3-EC59-4A72-9BA5-14477211E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26" y="1321414"/>
            <a:ext cx="132267" cy="1269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C344CF-DE3A-400A-BF12-0C1B13F3D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40" y="951917"/>
            <a:ext cx="132267" cy="1269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48B17B-9451-43DF-961F-456616B634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67" y="1478957"/>
            <a:ext cx="123429" cy="128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1211D3B-2027-42E2-A178-67F6CBD753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82" y="1475452"/>
            <a:ext cx="127086" cy="12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2C8F575-5B91-405F-B788-6ACC20932A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146" y="1487319"/>
            <a:ext cx="128000" cy="129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BA141F-883D-489D-BACF-727CCE1B2F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08" y="1481889"/>
            <a:ext cx="129829" cy="128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B88E0AE-5D72-4ACD-981C-D55F4C5D59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7" y="1487319"/>
            <a:ext cx="127086" cy="12982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18DA179-AB56-4E39-92D4-7526856326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49044"/>
            <a:ext cx="2171847" cy="23706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D1E73B7-E3DE-4020-96E4-FFFA19F37B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33217"/>
            <a:ext cx="762000" cy="246771"/>
          </a:xfrm>
          <a:prstGeom prst="rect">
            <a:avLst/>
          </a:prstGeom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5C633B40-A37C-4B96-BCA7-A7269198863E}"/>
              </a:ext>
            </a:extLst>
          </p:cNvPr>
          <p:cNvSpPr/>
          <p:nvPr/>
        </p:nvSpPr>
        <p:spPr bwMode="auto">
          <a:xfrm>
            <a:off x="6097510" y="2667000"/>
            <a:ext cx="303290" cy="128000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0213092D-2699-4897-97BD-29A87BF45D1E}"/>
              </a:ext>
            </a:extLst>
          </p:cNvPr>
          <p:cNvSpPr/>
          <p:nvPr/>
        </p:nvSpPr>
        <p:spPr bwMode="auto">
          <a:xfrm>
            <a:off x="6051495" y="2481118"/>
            <a:ext cx="303291" cy="127999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60EC9D5-1096-4D4F-BC17-E890FDED22C0}"/>
              </a:ext>
            </a:extLst>
          </p:cNvPr>
          <p:cNvSpPr txBox="1"/>
          <p:nvPr/>
        </p:nvSpPr>
        <p:spPr>
          <a:xfrm>
            <a:off x="288809" y="2961267"/>
            <a:ext cx="659923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Mixing coefficients are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initialized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either: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00"/>
                </a:solidFill>
                <a:latin typeface="+mn-lt"/>
              </a:rPr>
              <a:t>Randomly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from a normal distribution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With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ridge-regression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if we want to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approximate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any fixed activation function                      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7D2E56A7-477B-4AF0-B4AA-CF9D2E61761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664" y="3760137"/>
            <a:ext cx="750340" cy="15580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897E919-9A94-4688-84CB-A1BE93FC82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31" y="4133271"/>
            <a:ext cx="2257295" cy="22598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D792957-2CB9-4E83-B089-95823054FC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03" y="4163947"/>
            <a:ext cx="1189143" cy="204967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24FB77F-9C5E-466E-B1DB-D8970247CC89}"/>
              </a:ext>
            </a:extLst>
          </p:cNvPr>
          <p:cNvSpPr txBox="1"/>
          <p:nvPr/>
        </p:nvSpPr>
        <p:spPr>
          <a:xfrm>
            <a:off x="5877521" y="4102278"/>
            <a:ext cx="954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+mn-lt"/>
              </a:rPr>
              <a:t>with: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932178A-6DFD-418E-9B05-615D5807F9BA}"/>
              </a:ext>
            </a:extLst>
          </p:cNvPr>
          <p:cNvSpPr txBox="1"/>
          <p:nvPr/>
        </p:nvSpPr>
        <p:spPr>
          <a:xfrm>
            <a:off x="288809" y="4697229"/>
            <a:ext cx="7317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Such constructed KAFs satisfy: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00"/>
                </a:solidFill>
                <a:latin typeface="+mn-lt"/>
              </a:rPr>
              <a:t>Universal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approximability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00000"/>
                </a:solidFill>
                <a:latin typeface="+mn-lt"/>
              </a:rPr>
              <a:t>Smoothness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over the entire domain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Only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linear number of weights 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introduced in the model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Mixing coefficients admit common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regularization techniques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656C95AB-4D5E-48E0-B2EA-6F4CDD5D4A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520798"/>
            <a:ext cx="2134911" cy="1557308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AB6F8481-CB78-4DE8-8ABF-73256FB8E5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02" y="4520798"/>
            <a:ext cx="2223098" cy="15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50817-0820-4C6D-9100-D97FD200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2" y="214729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Smooth Activation Functions and AT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7239D9-D6FA-4D8B-9C77-2D40EE8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16321E-D83A-4BC3-8EA7-286F67B9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D3563F-C825-4145-905D-9B302D4A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B41E161E-6085-457D-9055-3A1853716055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F5FF96-EFE1-4EB2-B567-87F6934FE572}"/>
              </a:ext>
            </a:extLst>
          </p:cNvPr>
          <p:cNvSpPr txBox="1"/>
          <p:nvPr/>
        </p:nvSpPr>
        <p:spPr>
          <a:xfrm>
            <a:off x="957308" y="742626"/>
            <a:ext cx="7229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Can activation functions play a role in making neural networks more robust</a:t>
            </a:r>
            <a:r>
              <a:rPr lang="en-US" sz="1600" dirty="0">
                <a:solidFill>
                  <a:srgbClr val="000000"/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5ED8D8-2075-4303-A5D7-114438627842}"/>
              </a:ext>
            </a:extLst>
          </p:cNvPr>
          <p:cNvSpPr txBox="1"/>
          <p:nvPr/>
        </p:nvSpPr>
        <p:spPr>
          <a:xfrm>
            <a:off x="258762" y="1263141"/>
            <a:ext cx="81994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Remark: to perform adversarial training we compute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twice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the number of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gradient computations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used for standard training, that is, both for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inner maximization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and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outer minimization</a:t>
            </a:r>
            <a:r>
              <a:rPr lang="en-US" sz="11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C7B9E-5A02-412D-80C6-B2DE27CF9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790" y="1766462"/>
            <a:ext cx="2435217" cy="4924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A115B4-2C93-4DD9-8731-C67B414CB21D}"/>
              </a:ext>
            </a:extLst>
          </p:cNvPr>
          <p:cNvSpPr txBox="1"/>
          <p:nvPr/>
        </p:nvSpPr>
        <p:spPr>
          <a:xfrm>
            <a:off x="223808" y="2190720"/>
            <a:ext cx="84025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In 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2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200" i="1" dirty="0">
                <a:solidFill>
                  <a:srgbClr val="000000"/>
                </a:solidFill>
                <a:latin typeface="+mn-lt"/>
              </a:rPr>
              <a:t>, M. Tan, B. Gong et al, 2020]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authors conjectured that the widely-used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activation functions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weaken AT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due to their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nature</a:t>
            </a:r>
            <a:endParaRPr lang="en-US" sz="13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F9F57FE-3F8D-470A-8C62-75D36ADD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76474"/>
            <a:ext cx="2817807" cy="132998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F04B9E-7EB5-43F0-AD81-E8E18F11CB5B}"/>
              </a:ext>
            </a:extLst>
          </p:cNvPr>
          <p:cNvSpPr txBox="1"/>
          <p:nvPr/>
        </p:nvSpPr>
        <p:spPr>
          <a:xfrm>
            <a:off x="217516" y="3959394"/>
            <a:ext cx="892648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Empirical results: by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enforcing smoothness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, replacing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with smooth counterparts, it is possible to train the network against stronger adversarial examples, which eventually leads to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significant improvement 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in the robustness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02B637C-43B8-4979-82C8-CD88D4ABC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422" y="4424027"/>
            <a:ext cx="4245361" cy="165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D4D67E8C-AEE1-4084-B612-23440B346048}"/>
              </a:ext>
            </a:extLst>
          </p:cNvPr>
          <p:cNvSpPr/>
          <p:nvPr/>
        </p:nvSpPr>
        <p:spPr bwMode="auto">
          <a:xfrm>
            <a:off x="2565632" y="2007607"/>
            <a:ext cx="3225568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4F7CC51-BDCA-402E-BE1E-C99F3EA72AF9}"/>
              </a:ext>
            </a:extLst>
          </p:cNvPr>
          <p:cNvSpPr/>
          <p:nvPr/>
        </p:nvSpPr>
        <p:spPr bwMode="auto">
          <a:xfrm>
            <a:off x="2565632" y="2464808"/>
            <a:ext cx="2311167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8675F25-4A1B-48ED-8FE0-2642873E0545}"/>
              </a:ext>
            </a:extLst>
          </p:cNvPr>
          <p:cNvSpPr/>
          <p:nvPr/>
        </p:nvSpPr>
        <p:spPr bwMode="auto">
          <a:xfrm>
            <a:off x="76200" y="964867"/>
            <a:ext cx="8991600" cy="2540333"/>
          </a:xfrm>
          <a:prstGeom prst="roundRect">
            <a:avLst>
              <a:gd name="adj" fmla="val 3"/>
            </a:avLst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F73B77E-C7AF-4332-9219-D4966EE60B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5" y="1102388"/>
            <a:ext cx="5867400" cy="2298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608F2-6588-4891-ABB2-B006427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51" y="245749"/>
            <a:ext cx="7559675" cy="504825"/>
          </a:xfrm>
        </p:spPr>
        <p:txBody>
          <a:bodyPr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96D14-9EE7-48BD-9B83-82E24F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A44DD-6442-4F5B-B878-4311657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5371D-A1BF-4348-9E80-BE93094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9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EB2FE5-F6B5-40BD-882B-49FF083FC2A5}"/>
              </a:ext>
            </a:extLst>
          </p:cNvPr>
          <p:cNvSpPr txBox="1"/>
          <p:nvPr/>
        </p:nvSpPr>
        <p:spPr>
          <a:xfrm>
            <a:off x="87385" y="3807693"/>
            <a:ext cx="89916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00"/>
                </a:solidFill>
                <a:latin typeface="+mn-lt"/>
              </a:rPr>
              <a:t>KAFs might be able to enhance even more the robustness and the accuracy of </a:t>
            </a:r>
            <a:r>
              <a:rPr lang="en-US" sz="1400" b="1" dirty="0" err="1">
                <a:solidFill>
                  <a:srgbClr val="000000"/>
                </a:solidFill>
                <a:latin typeface="+mn-lt"/>
              </a:rPr>
              <a:t>adversarially</a:t>
            </a:r>
            <a:r>
              <a:rPr lang="en-US" sz="1400" b="1" dirty="0">
                <a:solidFill>
                  <a:srgbClr val="000000"/>
                </a:solidFill>
                <a:latin typeface="+mn-lt"/>
              </a:rPr>
              <a:t>-trained models</a:t>
            </a:r>
            <a:r>
              <a:rPr lang="en-US" sz="1300" b="1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By leveraging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flexibility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, KAFs proved to outperform fixed activation functions in a variety of (adv. free) tasks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Using the Gaussian kernel we can enforce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smoothness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66C5A6-649B-40F6-8653-BAEFF03151F7}"/>
              </a:ext>
            </a:extLst>
          </p:cNvPr>
          <p:cNvSpPr/>
          <p:nvPr/>
        </p:nvSpPr>
        <p:spPr bwMode="auto">
          <a:xfrm>
            <a:off x="76200" y="1600200"/>
            <a:ext cx="4800600" cy="2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32EAEB-4846-4DF6-80FB-92359F535053}"/>
              </a:ext>
            </a:extLst>
          </p:cNvPr>
          <p:cNvSpPr txBox="1"/>
          <p:nvPr/>
        </p:nvSpPr>
        <p:spPr>
          <a:xfrm>
            <a:off x="564756" y="5230310"/>
            <a:ext cx="7543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Formally this translates to: potential to improve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both outer and inner optimization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, respectively</a:t>
            </a:r>
          </a:p>
          <a:p>
            <a:endParaRPr lang="en-US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F401E0F-72DA-4F6A-A274-84D89971F494}"/>
              </a:ext>
            </a:extLst>
          </p:cNvPr>
          <p:cNvSpPr/>
          <p:nvPr/>
        </p:nvSpPr>
        <p:spPr bwMode="auto">
          <a:xfrm>
            <a:off x="2667000" y="25146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2376CD6-3213-45EE-BE1E-B63DD8817A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336656" y="1710466"/>
            <a:ext cx="190500" cy="255007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AAD182-397E-4B8E-9B22-A54A81D0019D}"/>
              </a:ext>
            </a:extLst>
          </p:cNvPr>
          <p:cNvSpPr txBox="1"/>
          <p:nvPr/>
        </p:nvSpPr>
        <p:spPr>
          <a:xfrm>
            <a:off x="4121091" y="144631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Smoothness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64D0BF0-DAA0-42DE-A97D-BC2899C204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95247" y="2774797"/>
            <a:ext cx="228600" cy="29307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55264E-3032-4AAC-86CD-052D050EAE5C}"/>
              </a:ext>
            </a:extLst>
          </p:cNvPr>
          <p:cNvSpPr txBox="1"/>
          <p:nvPr/>
        </p:nvSpPr>
        <p:spPr>
          <a:xfrm>
            <a:off x="3169535" y="3045693"/>
            <a:ext cx="148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Flexibility of KAFs</a:t>
            </a:r>
          </a:p>
        </p:txBody>
      </p:sp>
    </p:spTree>
    <p:extLst>
      <p:ext uri="{BB962C8B-B14F-4D97-AF65-F5344CB8AC3E}">
        <p14:creationId xmlns:p14="http://schemas.microsoft.com/office/powerpoint/2010/main" val="1667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6" grpId="0" animBg="1"/>
      <p:bldP spid="7" grpId="0"/>
      <p:bldP spid="37" grpId="0"/>
      <p:bldP spid="45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24.372"/>
  <p:tag name="LATEXADDIN" val="\documentclass{article}&#10;\usepackage{amsmath}&#10;\pagestyle{empty}&#10;\begin{document}&#10;&#10;$\displaystyle \max_{\delta \in \Delta} \ell\left(f_{\theta}(x+\delta), y\right)$&#10;&#10;&#10;\end{document}"/>
  <p:tag name="IGUANATEXSIZE" val="16"/>
  <p:tag name="IGUANATEXCURSOR" val="1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73.116"/>
  <p:tag name="LATEXADDIN" val="\documentclass{article}&#10;\usepackage{amsmath}&#10;\pagestyle{empty}&#10;\begin{document}&#10;&#10;$\frac{\partial \operatorname{KAF}(x)}{\partial \alpha_{i}}=\kappa\left(x, d_{i}\right),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432.321"/>
  <p:tag name="LATEXADDIN" val="\documentclass{article}&#10;\usepackage{amsmath}&#10;\pagestyle{empty}&#10;\begin{document}&#10;&#10;$\frac{\partial \operatorname{KAF}(x)}{\partial x}=\sum_{i=1}^{D} \alpha_{i} \frac{\partial \kappa\left(x, d_{i}\right)}{\partial x}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}&#10;\pagestyle{empty}&#10;\begin{document}&#10;&#10;$D$&#10;&#10;&#10;\end{document}"/>
  <p:tag name="IGUANATEXSIZE" val="14"/>
  <p:tag name="IGUANATEXCURSOR" val="8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$d_1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4.237"/>
  <p:tag name="LATEXADDIN" val="\documentclass{article}&#10;\usepackage{amsmath}&#10;\pagestyle{empty}&#10;\begin{document}&#10;&#10;$d_2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9868"/>
  <p:tag name="LATEXADDIN" val="\documentclass{article}&#10;\usepackage{amsmath}&#10;\pagestyle{empty}&#10;\begin{document}&#10;&#10;$d_3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pagestyle{empty}&#10;\begin{document}&#10;&#10;$d_4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237"/>
  <p:tag name="LATEXADDIN" val="\documentclass{article}&#10;\usepackage{amsmath}&#10;\pagestyle{empty}&#10;\begin{document}&#10;&#10;$d_5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5.448"/>
  <p:tag name="LATEXADDIN" val="\documentclass{article}&#10;\usepackage{amsmath}&#10;\pagestyle{empty}&#10;\begin{document}&#10;&#10;$\text{primate}$&#10;&#10;&#10;\end{document}"/>
  <p:tag name="IGUANATEXSIZE" val="11"/>
  <p:tag name="IGUANATEXCURSOR" val="8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3.311"/>
  <p:tag name="LATEXADDIN" val="\documentclass{article}&#10;\usepackage{amsmath}&#10;\pagestyle{empty}&#10;\begin{document}&#10;&#10;$k(x, d_i)= \exp\{-\gamma (x-d_i)^2\}$&#10;&#10;&#10;\end{document}"/>
  <p:tag name="IGUANATEXSIZE" val="13"/>
  <p:tag name="IGUANATEXCURSOR" val="10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466.4417"/>
  <p:tag name="LATEXADDIN" val="\documentclass{article}&#10;\usepackage{amsmath}&#10;\pagestyle{empty}&#10;\begin{document}&#10;&#10;$\gamma:=\frac{1}{6\Delta^2}$&#10;&#10;&#10;\end{document}"/>
  <p:tag name="IGUANATEXSIZE" val="13"/>
  <p:tag name="IGUANATEXCURSOR" val="9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32.4335"/>
  <p:tag name="LATEXADDIN" val="\documentclass{article}&#10;\usepackage{amsmath}&#10;\usepackage{amssymb}&#10;\pagestyle{empty}&#10;\begin{document}&#10;&#10;$\sigma \colon \mathbb{R} \to \mathbb{R}$&#10;&#10;&#10;\end{document}"/>
  <p:tag name="IGUANATEXSIZE" val="14"/>
  <p:tag name="IGUANATEXCURSOR" val="6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9.036"/>
  <p:tag name="LATEXADDIN" val="\documentclass{article}&#10;\usepackage{amsmath}&#10;\pagestyle{empty}&#10;\begin{document}&#10;&#10;$\sigma(\mathbf{d})=\mathbf{t} \implies \mathbf{\alpha} = ( \mathbf{K} - \varepsilon \mathbf{I})^{-1}\mathbf{t}$&#10;&#10;&#10;\end{document}"/>
  <p:tag name="IGUANATEXSIZE" val="13"/>
  <p:tag name="IGUANATEXCURSOR" val="135"/>
  <p:tag name="TRANSPARENCY" val="Vero"/>
  <p:tag name="FILENAME" val=""/>
  <p:tag name="LATEXENGINEID" val="0"/>
  <p:tag name="TEMPFOLDER" val="c:\temp\"/>
  <p:tag name="LATEXFORMHEIGHT" val="312"/>
  <p:tag name="LATEXFORMWIDTH" val="723.7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39.895"/>
  <p:tag name="LATEXADDIN" val="\documentclass{article}&#10;\usepackage{amsmath}&#10;\pagestyle{empty}&#10;\begin{document}&#10;&#10;$K_{i, j}=\kappa\left(d_{i}, d_{j}\right)$&#10;&#10;&#10;\end{document}"/>
  <p:tag name="IGUANATEXSIZE" val="13"/>
  <p:tag name="IGUANATEXCURSOR" val="12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4269.216"/>
  <p:tag name="LATEXADDIN" val="\documentclass{article}&#10;\usepackage{amsmath}&#10;\usepackage{algpseudocode}&#10;\pagestyle{empty}&#10;\begin{document}&#10;\begin{algorithmic}[1]&#10;   \Procedure{FBF\_AT}{$epochs=T$,$dataset\_size=M$,$\epsilon$}&#10;     \For{$t\gets 1, T$} \Comment{For each epoch}&#10;       \For{$i\gets 1, M$} \Comment{For each minibatch}&#10;         \State $\delta \gets \mathcal{U}(-\epsilon, \epsilon) $ \Comment{Random init}&#10;         \State $\delta \gets \delta + 1.25\epsilon \cdot sign(\nabla_{\delta} \operatorname{LS}\left(f_{\theta}(x+\delta), y\right))$ \Comment{FGSM}&#10;         \State $\delta \gets \mathcal{P}(\delta) $&#10;         \State $\theta=\theta-\nabla_{\theta} \ell\left(f_{\theta}\left(x_{i}+\delta\right), y_{i}\right)$ \Comment{Update model weights}&#10;       \EndFor&#10;     \EndFor&#10;   \EndProcedure&#10;\end{algorithmic}&#10;\end{document}"/>
  <p:tag name="IGUANATEXSIZE" val="16"/>
  <p:tag name="IGUANATEXCURSOR" val="129"/>
  <p:tag name="TRANSPARENCY" val="Vero"/>
  <p:tag name="FILENAME" val=""/>
  <p:tag name="LATEXENGINEID" val="0"/>
  <p:tag name="TEMPFOLDER" val="c:\temp\"/>
  <p:tag name="LATEXFORMHEIGHT" val="495"/>
  <p:tag name="LATEXFORMWIDTH" val="1179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2283"/>
  <p:tag name="LATEXADDIN" val="\documentclass{article}&#10;\usepackage{amsmath}&#10;\pagestyle{empty}&#10;\begin{document}&#10;&#10;$L_{\infty}$&#10;&#10;&#10;\end{document}"/>
  <p:tag name="IGUANATEXSIZE" val="13"/>
  <p:tag name="IGUANATEXCURSOR" val="9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$\epsilon = 8/255$&#10;&#10;&#10;\end{document}"/>
  <p:tag name="IGUANATEXSIZE" val="13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$\text{std saliency}$&#10;&#10;&#10;\end{document}"/>
  <p:tag name="IGUANATEXSIZE" val="11"/>
  <p:tag name="IGUANATEXCURSOR" val="10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8.459"/>
  <p:tag name="LATEXADDIN" val="\documentclass{article}&#10;\usepackage{amsmath}&#10;\pagestyle{empty}&#10;\begin{document}&#10;&#10;$Conv_1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31.4586"/>
  <p:tag name="LATEXADDIN" val="\documentclass{article}&#10;\usepackage{amsmath}&#10;\pagestyle{empty}&#10;\begin{document}&#10;&#10;$Conv_2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16.6854"/>
  <p:tag name="LATEXADDIN" val="\documentclass{article}&#10;\usepackage{amsmath}&#10;\pagestyle{empty}&#10;\begin{document}&#10;&#10;$MaxPool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7.4428"/>
  <p:tag name="LATEXADDIN" val="\documentclass{article}&#10;\usepackage{amsmath}&#10;\pagestyle{empty}&#10;\begin{document}&#10;&#10;$Dropout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09.1488"/>
  <p:tag name="LATEXADDIN" val="\documentclass{article}&#10;\usepackage{amsmath}&#10;\pagestyle{empty}&#10;\begin{document}&#10;&#10;$\text{robust saliency}$&#10;&#10;&#10;\end{document}"/>
  <p:tag name="IGUANATEXSIZE" val="11"/>
  <p:tag name="IGUANATEXCURSOR" val="10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32)]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LATEXADDIN" val="\documentclass{article}&#10;\usepackage{amsmath}&#10;\pagestyle{empty}&#10;\begin{document}&#10;&#10;$[(, 8, 8, 64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4, 4, 128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2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48.4439"/>
  <p:tag name="LATEXADDIN" val="\documentclass{article}&#10;\usepackage{amsmath}&#10;\pagestyle{empty}&#10;\begin{document}&#10;&#10;$p=0.25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3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96.363"/>
  <p:tag name="LATEXADDIN" val="\documentclass{article}&#10;\usepackage{amsmath}&#10;\pagestyle{empty}&#10;\begin{document}&#10;&#10;$\text{Convolutional Block}$&#10;&#10;&#10;\end{document}"/>
  <p:tag name="IGUANATEXSIZE" val="12"/>
  <p:tag name="IGUANATEXCURSOR" val="10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333.333"/>
  <p:tag name="LATEXADDIN" val="\documentclass{article}&#10;\usepackage{amsmath}&#10;\pagestyle{empty}&#10;\begin{document}&#10;&#10;$$\mathrm{K} \mathrm{AF}(x)=\sum_{i=1}^{D} \alpha_{i} \kappa\left(x, d_{i}\right)$$&#10;&#10;&#10;\end{document}"/>
  <p:tag name="IGUANATEXSIZE" val="14"/>
  <p:tag name="IGUANATEXCURSOR" val="16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15.7105"/>
  <p:tag name="LATEXADDIN" val="\documentclass{article}&#10;\usepackage{amsmath}&#10;\pagestyle{empty}&#10;\begin{document}&#10;&#10;$\{\alpha_i\}_{1}^{D}$&#10;&#10;&#10;\end{document}"/>
  <p:tag name="IGUANATEXSIZE" val="14"/>
  <p:tag name="IGUANATEXCURSOR" val="9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82.1522"/>
  <p:tag name="LATEXADDIN" val="\documentclass{article}&#10;\usepackage{amsmath}&#10;\usepackage{amssymb}&#10;\pagestyle{empty}&#10;\begin{document}&#10;&#10;$\kappa: \mathbb{R} \times \mathbb{R} \to \mathbb{R}$&#10;&#10;&#10;\end{document}"/>
  <p:tag name="IGUANATEXSIZE" val="14"/>
  <p:tag name="IGUANATEXCURSOR" val="15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00.7124"/>
  <p:tag name="LATEXADDIN" val="\documentclass{article}&#10;\usepackage{amsmath}&#10;\pagestyle{empty}&#10;\begin{document}&#10;&#10;$\{d_i\}_{1}^D$&#10;&#10;&#10;\end{document}"/>
  <p:tag name="IGUANATEXSIZE" val="14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Personalizzato 1">
      <a:majorFont>
        <a:latin typeface="Helvetica"/>
        <a:ea typeface="ＭＳ Ｐゴシック"/>
        <a:cs typeface=""/>
      </a:majorFont>
      <a:minorFont>
        <a:latin typeface="Helvetic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en-US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3578</TotalTime>
  <Words>1776</Words>
  <Application>Microsoft Office PowerPoint</Application>
  <PresentationFormat>Presentazione su schermo (4:3)</PresentationFormat>
  <Paragraphs>251</Paragraphs>
  <Slides>14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Bahnschrift Light</vt:lpstr>
      <vt:lpstr>Calibri</vt:lpstr>
      <vt:lpstr>Helvetica</vt:lpstr>
      <vt:lpstr>Wingdings</vt:lpstr>
      <vt:lpstr>la sapienza</vt:lpstr>
      <vt:lpstr>Robustness Of Deep Neural Networks Using  Trainable Activation Functions</vt:lpstr>
      <vt:lpstr>Intriguing Properties Of Neural Networks</vt:lpstr>
      <vt:lpstr>Agenda</vt:lpstr>
      <vt:lpstr>Motivations</vt:lpstr>
      <vt:lpstr>Defenses</vt:lpstr>
      <vt:lpstr>Kernel-Based Activation Functions</vt:lpstr>
      <vt:lpstr>KAF Design Details</vt:lpstr>
      <vt:lpstr>Smooth Activation Functions and AT</vt:lpstr>
      <vt:lpstr>Hypothesis</vt:lpstr>
      <vt:lpstr>Experiments Set-up</vt:lpstr>
      <vt:lpstr>VGG Results</vt:lpstr>
      <vt:lpstr>ResNet20 Results</vt:lpstr>
      <vt:lpstr>Conclusions and Contributions</vt:lpstr>
      <vt:lpstr>QUESTIONS?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peconi</cp:lastModifiedBy>
  <cp:revision>178</cp:revision>
  <dcterms:created xsi:type="dcterms:W3CDTF">2006-11-20T16:13:10Z</dcterms:created>
  <dcterms:modified xsi:type="dcterms:W3CDTF">2020-10-12T22:32:02Z</dcterms:modified>
  <cp:category/>
</cp:coreProperties>
</file>